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634" r:id="rId2"/>
    <p:sldId id="555" r:id="rId3"/>
    <p:sldId id="702" r:id="rId4"/>
    <p:sldId id="601" r:id="rId5"/>
    <p:sldId id="615" r:id="rId6"/>
    <p:sldId id="709" r:id="rId7"/>
    <p:sldId id="730" r:id="rId8"/>
    <p:sldId id="759" r:id="rId9"/>
    <p:sldId id="749" r:id="rId10"/>
    <p:sldId id="748" r:id="rId11"/>
    <p:sldId id="750" r:id="rId12"/>
    <p:sldId id="751" r:id="rId13"/>
    <p:sldId id="758" r:id="rId14"/>
    <p:sldId id="745" r:id="rId15"/>
    <p:sldId id="760" r:id="rId16"/>
    <p:sldId id="736" r:id="rId17"/>
    <p:sldId id="761" r:id="rId18"/>
    <p:sldId id="735" r:id="rId19"/>
    <p:sldId id="746" r:id="rId20"/>
    <p:sldId id="752" r:id="rId21"/>
    <p:sldId id="754" r:id="rId22"/>
    <p:sldId id="755" r:id="rId23"/>
    <p:sldId id="756" r:id="rId24"/>
    <p:sldId id="753" r:id="rId25"/>
    <p:sldId id="75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 Goddard" initials="TG" lastIdx="1" clrIdx="0">
    <p:extLst>
      <p:ext uri="{19B8F6BF-5375-455C-9EA6-DF929625EA0E}">
        <p15:presenceInfo xmlns:p15="http://schemas.microsoft.com/office/powerpoint/2012/main" userId="S::GoddardT@ci.woodland.wa.us::fb7a2d2f-5d6e-4e6c-a51f-429a6bef4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12DE"/>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81081" autoAdjust="0"/>
  </p:normalViewPr>
  <p:slideViewPr>
    <p:cSldViewPr>
      <p:cViewPr varScale="1">
        <p:scale>
          <a:sx n="81" d="100"/>
          <a:sy n="81" d="100"/>
        </p:scale>
        <p:origin x="126" y="102"/>
      </p:cViewPr>
      <p:guideLst>
        <p:guide orient="horz" pos="2160"/>
        <p:guide pos="3840"/>
      </p:guideLst>
    </p:cSldViewPr>
  </p:slideViewPr>
  <p:outlineViewPr>
    <p:cViewPr>
      <p:scale>
        <a:sx n="33" d="100"/>
        <a:sy n="33" d="100"/>
      </p:scale>
      <p:origin x="0" y="-1722"/>
    </p:cViewPr>
  </p:outlineViewPr>
  <p:notesTextViewPr>
    <p:cViewPr>
      <p:scale>
        <a:sx n="100" d="100"/>
        <a:sy n="100" d="100"/>
      </p:scale>
      <p:origin x="0" y="0"/>
    </p:cViewPr>
  </p:notesTextViewPr>
  <p:notesViewPr>
    <p:cSldViewPr>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5" rIns="93167" bIns="46585" rtlCol="0"/>
          <a:lstStyle>
            <a:lvl1pPr algn="r">
              <a:defRPr sz="1200"/>
            </a:lvl1pPr>
          </a:lstStyle>
          <a:p>
            <a:fld id="{7824EC7D-2322-4DB0-84EC-BD70668474D2}" type="datetimeFigureOut">
              <a:rPr lang="en-US" smtClean="0"/>
              <a:pPr/>
              <a:t>2/27/2024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5" rIns="93167"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5" rIns="93167" bIns="46585" rtlCol="0" anchor="b"/>
          <a:lstStyle>
            <a:lvl1pPr algn="r">
              <a:defRPr sz="1200"/>
            </a:lvl1pPr>
          </a:lstStyle>
          <a:p>
            <a:fld id="{04A9A82B-52C9-48FD-811E-78D167CB638E}" type="slidenum">
              <a:rPr lang="en-US" smtClean="0"/>
              <a:pPr/>
              <a:t>‹#›</a:t>
            </a:fld>
            <a:endParaRPr lang="en-US" dirty="0"/>
          </a:p>
        </p:txBody>
      </p:sp>
    </p:spTree>
    <p:extLst>
      <p:ext uri="{BB962C8B-B14F-4D97-AF65-F5344CB8AC3E}">
        <p14:creationId xmlns:p14="http://schemas.microsoft.com/office/powerpoint/2010/main" val="1320911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CFEC53-730C-4616-A9F1-F1017770F020}" type="datetimeFigureOut">
              <a:rPr lang="en-US" smtClean="0"/>
              <a:t>2/27/2024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F331FD2-3453-407E-9563-FEE85137F050}" type="slidenum">
              <a:rPr lang="en-US" smtClean="0"/>
              <a:t>‹#›</a:t>
            </a:fld>
            <a:endParaRPr lang="en-US" dirty="0"/>
          </a:p>
        </p:txBody>
      </p:sp>
    </p:spTree>
    <p:extLst>
      <p:ext uri="{BB962C8B-B14F-4D97-AF65-F5344CB8AC3E}">
        <p14:creationId xmlns:p14="http://schemas.microsoft.com/office/powerpoint/2010/main" val="5428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31FD2-3453-407E-9563-FEE85137F050}" type="slidenum">
              <a:rPr lang="en-US" smtClean="0"/>
              <a:t>1</a:t>
            </a:fld>
            <a:endParaRPr lang="en-US" dirty="0"/>
          </a:p>
        </p:txBody>
      </p:sp>
    </p:spTree>
    <p:extLst>
      <p:ext uri="{BB962C8B-B14F-4D97-AF65-F5344CB8AC3E}">
        <p14:creationId xmlns:p14="http://schemas.microsoft.com/office/powerpoint/2010/main" val="331193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31FD2-3453-407E-9563-FEE85137F050}" type="slidenum">
              <a:rPr lang="en-US" smtClean="0"/>
              <a:t>7</a:t>
            </a:fld>
            <a:endParaRPr lang="en-US" dirty="0"/>
          </a:p>
        </p:txBody>
      </p:sp>
    </p:spTree>
    <p:extLst>
      <p:ext uri="{BB962C8B-B14F-4D97-AF65-F5344CB8AC3E}">
        <p14:creationId xmlns:p14="http://schemas.microsoft.com/office/powerpoint/2010/main" val="215298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31FD2-3453-407E-9563-FEE85137F050}" type="slidenum">
              <a:rPr lang="en-US" smtClean="0"/>
              <a:t>15</a:t>
            </a:fld>
            <a:endParaRPr lang="en-US" dirty="0"/>
          </a:p>
        </p:txBody>
      </p:sp>
    </p:spTree>
    <p:extLst>
      <p:ext uri="{BB962C8B-B14F-4D97-AF65-F5344CB8AC3E}">
        <p14:creationId xmlns:p14="http://schemas.microsoft.com/office/powerpoint/2010/main" val="305674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31FD2-3453-407E-9563-FEE85137F050}" type="slidenum">
              <a:rPr lang="en-US" smtClean="0"/>
              <a:t>18</a:t>
            </a:fld>
            <a:endParaRPr lang="en-US" dirty="0"/>
          </a:p>
        </p:txBody>
      </p:sp>
    </p:spTree>
    <p:extLst>
      <p:ext uri="{BB962C8B-B14F-4D97-AF65-F5344CB8AC3E}">
        <p14:creationId xmlns:p14="http://schemas.microsoft.com/office/powerpoint/2010/main" val="1922213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9D81FA-013B-43B3-9B2E-C1F261D39763}" type="datetime1">
              <a:rPr lang="en-US" smtClean="0"/>
              <a:t>2/27/2024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A2484E-2696-4209-A8EB-6B032F44CB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ECF621-B910-49BF-8EF2-798D4983D9D0}"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2484E-2696-4209-A8EB-6B032F44CB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B55D29-3C7F-4A2E-8497-C2997DA8F461}"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2484E-2696-4209-A8EB-6B032F44CB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B45CBF-976F-4387-A4D4-C35B4E668ED0}"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2484E-2696-4209-A8EB-6B032F44CBDC}"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609D48D-4EC1-4A97-AC48-8F11F3E2676A}"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2484E-2696-4209-A8EB-6B032F44CBDC}"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A74EC2-8860-4C06-8C50-3BCED94B2C87}" type="datetime1">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2484E-2696-4209-A8EB-6B032F44CBDC}"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D1F18A9-F4A3-4721-8912-6FD4566642B4}" type="datetime1">
              <a:rPr lang="en-US" smtClean="0"/>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A2484E-2696-4209-A8EB-6B032F44CBD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020656-5C0B-461E-9506-33775F0EA374}" type="datetime1">
              <a:rPr lang="en-US" smtClean="0"/>
              <a:t>2/27/2024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A2484E-2696-4209-A8EB-6B032F44CBDC}"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54E93-5BF3-41E5-96C3-4508F723351F}" type="datetime1">
              <a:rPr lang="en-US" smtClean="0"/>
              <a:t>2/27/2024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A2484E-2696-4209-A8EB-6B032F44CB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B19DB1ED-B3E6-4487-866A-7886EDBCB286}" type="datetime1">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2484E-2696-4209-A8EB-6B032F44CBD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5C3230F1-2DFD-417B-A917-789F69B143EC}" type="datetime1">
              <a:rPr lang="en-US" smtClean="0"/>
              <a:t>2/27/2024</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A2484E-2696-4209-A8EB-6B032F44CBDC}"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5DFD523-8DA8-4535-A51C-BA6AC9AB084F}" type="datetime1">
              <a:rPr lang="en-US" smtClean="0"/>
              <a:t>2/27/2024</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DA2484E-2696-4209-A8EB-6B032F44CB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98422"/>
            <a:ext cx="11049000" cy="1461156"/>
          </a:xfrm>
        </p:spPr>
        <p:txBody>
          <a:bodyPr>
            <a:normAutofit fontScale="90000"/>
          </a:bodyPr>
          <a:lstStyle/>
          <a:p>
            <a:r>
              <a:rPr lang="en-US" sz="4400" dirty="0">
                <a:effectLst/>
                <a:latin typeface="Calibri" panose="020F0502020204030204" pitchFamily="34" charset="0"/>
                <a:cs typeface="Calibri" panose="020F0502020204030204" pitchFamily="34" charset="0"/>
              </a:rPr>
              <a:t>Trammell Crow Woodland Industrial</a:t>
            </a:r>
            <a:br>
              <a:rPr lang="en-US" sz="4400" dirty="0">
                <a:effectLst/>
                <a:latin typeface="Calibri" panose="020F0502020204030204" pitchFamily="34" charset="0"/>
                <a:cs typeface="Calibri" panose="020F0502020204030204" pitchFamily="34" charset="0"/>
              </a:rPr>
            </a:br>
            <a:r>
              <a:rPr lang="en-US" sz="3600" dirty="0">
                <a:effectLst/>
                <a:latin typeface="Calibri" panose="020F0502020204030204" pitchFamily="34" charset="0"/>
                <a:cs typeface="Calibri" panose="020F0502020204030204" pitchFamily="34" charset="0"/>
              </a:rPr>
              <a:t>Site Plan Review/Major Variance/Critical Areas Permit Hearing</a:t>
            </a:r>
            <a:br>
              <a:rPr lang="en-US" sz="4400" dirty="0">
                <a:effectLst/>
                <a:latin typeface="Calibri" panose="020F0502020204030204" pitchFamily="34" charset="0"/>
                <a:cs typeface="Calibri" panose="020F0502020204030204" pitchFamily="34" charset="0"/>
              </a:rPr>
            </a:br>
            <a:r>
              <a:rPr lang="en-US" sz="2200" b="0" dirty="0">
                <a:effectLst/>
                <a:latin typeface="Calibri" panose="020F0502020204030204" pitchFamily="34" charset="0"/>
                <a:cs typeface="Calibri" panose="020F0502020204030204" pitchFamily="34" charset="0"/>
              </a:rPr>
              <a:t>WLD-2023-019</a:t>
            </a:r>
            <a:endParaRPr lang="en-US" sz="4400" b="0" dirty="0">
              <a:effectLst/>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362200" y="5934276"/>
            <a:ext cx="7772400" cy="620311"/>
          </a:xfrm>
        </p:spPr>
        <p:txBody>
          <a:bodyPr>
            <a:normAutofit fontScale="92500"/>
          </a:bodyPr>
          <a:lstStyle/>
          <a:p>
            <a:r>
              <a:rPr lang="en-US" b="1" i="1" dirty="0">
                <a:solidFill>
                  <a:schemeClr val="bg1"/>
                </a:solidFill>
                <a:latin typeface="Calibri" panose="020F0502020204030204" pitchFamily="34" charset="0"/>
                <a:cs typeface="Calibri" panose="020F0502020204030204" pitchFamily="34" charset="0"/>
              </a:rPr>
              <a:t>Starting at 1 p.m.                                      February 28, 2024</a:t>
            </a:r>
            <a:endParaRPr lang="en-US" b="1" dirty="0">
              <a:solidFill>
                <a:schemeClr val="bg1"/>
              </a:solidFill>
              <a:latin typeface="Calibri" panose="020F0502020204030204" pitchFamily="34" charset="0"/>
              <a:cs typeface="Calibri" panose="020F0502020204030204" pitchFamily="34" charset="0"/>
            </a:endParaRPr>
          </a:p>
        </p:txBody>
      </p:sp>
      <p:sp>
        <p:nvSpPr>
          <p:cNvPr id="1026" name="Text Box 2"/>
          <p:cNvSpPr txBox="1">
            <a:spLocks noChangeArrowheads="1"/>
          </p:cNvSpPr>
          <p:nvPr/>
        </p:nvSpPr>
        <p:spPr bwMode="auto">
          <a:xfrm>
            <a:off x="3976183" y="386333"/>
            <a:ext cx="6057900" cy="87005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ct val="0"/>
              </a:spcAft>
            </a:pPr>
            <a:r>
              <a:rPr lang="en-US" sz="4300" b="1" dirty="0">
                <a:solidFill>
                  <a:schemeClr val="tx2"/>
                </a:solidFill>
                <a:latin typeface="Calibri" panose="020F0502020204030204" pitchFamily="34" charset="0"/>
                <a:cs typeface="Calibri" panose="020F0502020204030204" pitchFamily="34" charset="0"/>
              </a:rPr>
              <a:t>Hearing Examiner</a:t>
            </a:r>
          </a:p>
        </p:txBody>
      </p:sp>
      <p:pic>
        <p:nvPicPr>
          <p:cNvPr id="7" name="Picture 6">
            <a:extLst>
              <a:ext uri="{FF2B5EF4-FFF2-40B4-BE49-F238E27FC236}">
                <a16:creationId xmlns:a16="http://schemas.microsoft.com/office/drawing/2014/main" id="{3436E331-39B7-4EC5-8E94-5778D1B59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
            <a:ext cx="2209800" cy="952977"/>
          </a:xfrm>
          <a:prstGeom prst="rect">
            <a:avLst/>
          </a:prstGeom>
        </p:spPr>
      </p:pic>
      <p:sp>
        <p:nvSpPr>
          <p:cNvPr id="4" name="TextBox 3">
            <a:extLst>
              <a:ext uri="{FF2B5EF4-FFF2-40B4-BE49-F238E27FC236}">
                <a16:creationId xmlns:a16="http://schemas.microsoft.com/office/drawing/2014/main" id="{D6BAF44F-6D6F-4A73-87EB-D92DB5DBF2FA}"/>
              </a:ext>
            </a:extLst>
          </p:cNvPr>
          <p:cNvSpPr txBox="1"/>
          <p:nvPr/>
        </p:nvSpPr>
        <p:spPr>
          <a:xfrm>
            <a:off x="6212840" y="4677594"/>
            <a:ext cx="5105400" cy="369332"/>
          </a:xfrm>
          <a:prstGeom prst="rect">
            <a:avLst/>
          </a:prstGeom>
          <a:noFill/>
        </p:spPr>
        <p:txBody>
          <a:bodyPr wrap="square" rtlCol="0">
            <a:spAutoFit/>
          </a:bodyPr>
          <a:lstStyle/>
          <a:p>
            <a:r>
              <a:rPr lang="en-US" b="1" i="1" dirty="0"/>
              <a:t>Notice: </a:t>
            </a:r>
            <a:r>
              <a:rPr lang="en-US" i="1" dirty="0"/>
              <a:t>This meeting will be recorded</a:t>
            </a:r>
            <a:r>
              <a:rPr lang="en-US" dirty="0"/>
              <a:t>.</a:t>
            </a:r>
          </a:p>
        </p:txBody>
      </p:sp>
      <p:sp>
        <p:nvSpPr>
          <p:cNvPr id="5" name="Slide Number Placeholder 4">
            <a:extLst>
              <a:ext uri="{FF2B5EF4-FFF2-40B4-BE49-F238E27FC236}">
                <a16:creationId xmlns:a16="http://schemas.microsoft.com/office/drawing/2014/main" id="{C3C37A76-8EAF-4B9C-A087-7838B4EE5A2A}"/>
              </a:ext>
            </a:extLst>
          </p:cNvPr>
          <p:cNvSpPr>
            <a:spLocks noGrp="1"/>
          </p:cNvSpPr>
          <p:nvPr>
            <p:ph type="sldNum" sz="quarter" idx="12"/>
          </p:nvPr>
        </p:nvSpPr>
        <p:spPr/>
        <p:txBody>
          <a:bodyPr/>
          <a:lstStyle/>
          <a:p>
            <a:fld id="{9DA2484E-2696-4209-A8EB-6B032F44CBDC}"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CEA2-01B5-EBD2-E9F7-8FA6578069B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8785D1-D46D-BADD-2728-5CDD5B340726}"/>
              </a:ext>
            </a:extLst>
          </p:cNvPr>
          <p:cNvSpPr>
            <a:spLocks noGrp="1"/>
          </p:cNvSpPr>
          <p:nvPr>
            <p:ph type="sldNum" sz="quarter" idx="12"/>
          </p:nvPr>
        </p:nvSpPr>
        <p:spPr/>
        <p:txBody>
          <a:bodyPr/>
          <a:lstStyle/>
          <a:p>
            <a:fld id="{9DA2484E-2696-4209-A8EB-6B032F44CBDC}" type="slidenum">
              <a:rPr lang="en-US" smtClean="0"/>
              <a:pPr/>
              <a:t>10</a:t>
            </a:fld>
            <a:endParaRPr lang="en-US" dirty="0"/>
          </a:p>
        </p:txBody>
      </p:sp>
      <p:sp>
        <p:nvSpPr>
          <p:cNvPr id="32" name="Title 31">
            <a:extLst>
              <a:ext uri="{FF2B5EF4-FFF2-40B4-BE49-F238E27FC236}">
                <a16:creationId xmlns:a16="http://schemas.microsoft.com/office/drawing/2014/main" id="{C01348AF-3A49-4850-5BC8-63BB89A562C8}"/>
              </a:ext>
            </a:extLst>
          </p:cNvPr>
          <p:cNvSpPr>
            <a:spLocks noGrp="1"/>
          </p:cNvSpPr>
          <p:nvPr>
            <p:ph type="title"/>
          </p:nvPr>
        </p:nvSpPr>
        <p:spPr/>
        <p:txBody>
          <a:bodyPr/>
          <a:lstStyle/>
          <a:p>
            <a:r>
              <a:rPr lang="en-US" dirty="0"/>
              <a:t>Critical Areas</a:t>
            </a:r>
          </a:p>
        </p:txBody>
      </p:sp>
      <p:sp>
        <p:nvSpPr>
          <p:cNvPr id="15" name="Content Placeholder 1">
            <a:extLst>
              <a:ext uri="{FF2B5EF4-FFF2-40B4-BE49-F238E27FC236}">
                <a16:creationId xmlns:a16="http://schemas.microsoft.com/office/drawing/2014/main" id="{0301AAC7-24F2-27DF-27B7-58DDE3885F87}"/>
              </a:ext>
            </a:extLst>
          </p:cNvPr>
          <p:cNvSpPr txBox="1">
            <a:spLocks/>
          </p:cNvSpPr>
          <p:nvPr/>
        </p:nvSpPr>
        <p:spPr>
          <a:xfrm>
            <a:off x="609600" y="1299996"/>
            <a:ext cx="109728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dirty="0"/>
              <a:t>2 regulated wetlands</a:t>
            </a:r>
          </a:p>
          <a:p>
            <a:pPr lvl="1"/>
            <a:r>
              <a:rPr lang="en-US" sz="1600" b="1" dirty="0"/>
              <a:t>Wetland A (bottom)</a:t>
            </a:r>
          </a:p>
          <a:p>
            <a:pPr lvl="2"/>
            <a:r>
              <a:rPr lang="en-US" sz="1400" b="1" dirty="0"/>
              <a:t>80-foot buffer</a:t>
            </a:r>
          </a:p>
          <a:p>
            <a:pPr lvl="1"/>
            <a:r>
              <a:rPr lang="en-US" sz="1600" b="1" dirty="0"/>
              <a:t>Wetland B (top)</a:t>
            </a:r>
          </a:p>
          <a:p>
            <a:pPr lvl="2"/>
            <a:r>
              <a:rPr lang="en-US" sz="1400" b="1" dirty="0"/>
              <a:t>80-foot wetland buffer but 200-foot RHA buffer</a:t>
            </a:r>
          </a:p>
          <a:p>
            <a:pPr lvl="2"/>
            <a:endParaRPr lang="en-US" sz="1400" b="1" dirty="0"/>
          </a:p>
          <a:p>
            <a:r>
              <a:rPr lang="en-US" sz="2000" b="1" dirty="0"/>
              <a:t>Plus smaller exempt wetlands</a:t>
            </a:r>
          </a:p>
          <a:p>
            <a:pPr lvl="2"/>
            <a:r>
              <a:rPr lang="en-US" sz="1400" b="1" dirty="0"/>
              <a:t>C, D, and E.</a:t>
            </a:r>
          </a:p>
          <a:p>
            <a:endParaRPr lang="en-US" dirty="0"/>
          </a:p>
        </p:txBody>
      </p:sp>
      <p:pic>
        <p:nvPicPr>
          <p:cNvPr id="5" name="Picture 4">
            <a:extLst>
              <a:ext uri="{FF2B5EF4-FFF2-40B4-BE49-F238E27FC236}">
                <a16:creationId xmlns:a16="http://schemas.microsoft.com/office/drawing/2014/main" id="{7AC25019-1CC2-F682-A6B1-02A465196E7C}"/>
              </a:ext>
            </a:extLst>
          </p:cNvPr>
          <p:cNvPicPr>
            <a:picLocks noChangeAspect="1"/>
          </p:cNvPicPr>
          <p:nvPr/>
        </p:nvPicPr>
        <p:blipFill>
          <a:blip r:embed="rId2"/>
          <a:stretch>
            <a:fillRect/>
          </a:stretch>
        </p:blipFill>
        <p:spPr>
          <a:xfrm>
            <a:off x="6019800" y="0"/>
            <a:ext cx="6293961" cy="6858000"/>
          </a:xfrm>
          <a:prstGeom prst="rect">
            <a:avLst/>
          </a:prstGeom>
        </p:spPr>
      </p:pic>
      <p:pic>
        <p:nvPicPr>
          <p:cNvPr id="7" name="Picture 6">
            <a:extLst>
              <a:ext uri="{FF2B5EF4-FFF2-40B4-BE49-F238E27FC236}">
                <a16:creationId xmlns:a16="http://schemas.microsoft.com/office/drawing/2014/main" id="{1C55FF43-623A-35D3-0ADB-BE45077C6CE3}"/>
              </a:ext>
            </a:extLst>
          </p:cNvPr>
          <p:cNvPicPr>
            <a:picLocks noChangeAspect="1"/>
          </p:cNvPicPr>
          <p:nvPr/>
        </p:nvPicPr>
        <p:blipFill>
          <a:blip r:embed="rId3"/>
          <a:stretch>
            <a:fillRect/>
          </a:stretch>
        </p:blipFill>
        <p:spPr>
          <a:xfrm>
            <a:off x="2819400" y="5659271"/>
            <a:ext cx="3114675" cy="333375"/>
          </a:xfrm>
          <a:prstGeom prst="rect">
            <a:avLst/>
          </a:prstGeom>
        </p:spPr>
      </p:pic>
    </p:spTree>
    <p:extLst>
      <p:ext uri="{BB962C8B-B14F-4D97-AF65-F5344CB8AC3E}">
        <p14:creationId xmlns:p14="http://schemas.microsoft.com/office/powerpoint/2010/main" val="5536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A0CF-FE80-6D5F-B552-B24456D8A7A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C0F4804-D634-9A56-C435-C18EDD2EEF84}"/>
              </a:ext>
            </a:extLst>
          </p:cNvPr>
          <p:cNvPicPr>
            <a:picLocks noChangeAspect="1"/>
          </p:cNvPicPr>
          <p:nvPr/>
        </p:nvPicPr>
        <p:blipFill>
          <a:blip r:embed="rId2"/>
          <a:stretch>
            <a:fillRect/>
          </a:stretch>
        </p:blipFill>
        <p:spPr>
          <a:xfrm>
            <a:off x="4772521" y="2645570"/>
            <a:ext cx="6757175" cy="3762375"/>
          </a:xfrm>
          <a:prstGeom prst="rect">
            <a:avLst/>
          </a:prstGeom>
        </p:spPr>
      </p:pic>
      <p:sp>
        <p:nvSpPr>
          <p:cNvPr id="2" name="Content Placeholder 1">
            <a:extLst>
              <a:ext uri="{FF2B5EF4-FFF2-40B4-BE49-F238E27FC236}">
                <a16:creationId xmlns:a16="http://schemas.microsoft.com/office/drawing/2014/main" id="{C262E100-1493-F30B-5317-CCC2BA6DF911}"/>
              </a:ext>
            </a:extLst>
          </p:cNvPr>
          <p:cNvSpPr>
            <a:spLocks noGrp="1"/>
          </p:cNvSpPr>
          <p:nvPr>
            <p:ph idx="1"/>
          </p:nvPr>
        </p:nvSpPr>
        <p:spPr/>
        <p:txBody>
          <a:bodyPr>
            <a:normAutofit/>
          </a:bodyPr>
          <a:lstStyle/>
          <a:p>
            <a:endParaRPr lang="en-US" dirty="0"/>
          </a:p>
          <a:p>
            <a:r>
              <a:rPr lang="en-US" dirty="0"/>
              <a:t>Applicants propose a reduction to the buffer of wetland B from 200 feet to 21 feet at its smallest width</a:t>
            </a:r>
          </a:p>
          <a:p>
            <a:endParaRPr lang="en-US" dirty="0"/>
          </a:p>
          <a:p>
            <a:endParaRPr lang="en-US" sz="2000" dirty="0"/>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C3E8375A-B87D-DD61-3763-41660663E9CA}"/>
              </a:ext>
            </a:extLst>
          </p:cNvPr>
          <p:cNvSpPr>
            <a:spLocks noGrp="1"/>
          </p:cNvSpPr>
          <p:nvPr>
            <p:ph type="title"/>
          </p:nvPr>
        </p:nvSpPr>
        <p:spPr/>
        <p:txBody>
          <a:bodyPr/>
          <a:lstStyle/>
          <a:p>
            <a:r>
              <a:rPr lang="en-US" dirty="0"/>
              <a:t>Major Variance</a:t>
            </a:r>
          </a:p>
        </p:txBody>
      </p:sp>
      <p:sp>
        <p:nvSpPr>
          <p:cNvPr id="4" name="Slide Number Placeholder 3">
            <a:extLst>
              <a:ext uri="{FF2B5EF4-FFF2-40B4-BE49-F238E27FC236}">
                <a16:creationId xmlns:a16="http://schemas.microsoft.com/office/drawing/2014/main" id="{E2178DD3-B5AB-AF69-EE96-4878663FE98F}"/>
              </a:ext>
            </a:extLst>
          </p:cNvPr>
          <p:cNvSpPr>
            <a:spLocks noGrp="1"/>
          </p:cNvSpPr>
          <p:nvPr>
            <p:ph type="sldNum" sz="quarter" idx="12"/>
          </p:nvPr>
        </p:nvSpPr>
        <p:spPr/>
        <p:txBody>
          <a:bodyPr/>
          <a:lstStyle/>
          <a:p>
            <a:fld id="{9DA2484E-2696-4209-A8EB-6B032F44CBDC}" type="slidenum">
              <a:rPr lang="en-US" smtClean="0"/>
              <a:pPr/>
              <a:t>11</a:t>
            </a:fld>
            <a:endParaRPr lang="en-US" dirty="0"/>
          </a:p>
        </p:txBody>
      </p:sp>
      <p:cxnSp>
        <p:nvCxnSpPr>
          <p:cNvPr id="8" name="Straight Arrow Connector 7">
            <a:extLst>
              <a:ext uri="{FF2B5EF4-FFF2-40B4-BE49-F238E27FC236}">
                <a16:creationId xmlns:a16="http://schemas.microsoft.com/office/drawing/2014/main" id="{127CB505-1854-2BC2-9A46-68A05B780020}"/>
              </a:ext>
            </a:extLst>
          </p:cNvPr>
          <p:cNvCxnSpPr>
            <a:cxnSpLocks/>
          </p:cNvCxnSpPr>
          <p:nvPr/>
        </p:nvCxnSpPr>
        <p:spPr>
          <a:xfrm>
            <a:off x="8001000" y="4534744"/>
            <a:ext cx="0" cy="4492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15AD7B-D1FF-10FA-6B67-F04A1D1AB4BE}"/>
              </a:ext>
            </a:extLst>
          </p:cNvPr>
          <p:cNvCxnSpPr/>
          <p:nvPr/>
        </p:nvCxnSpPr>
        <p:spPr>
          <a:xfrm flipH="1">
            <a:off x="5981700" y="4198987"/>
            <a:ext cx="228600" cy="335757"/>
          </a:xfrm>
          <a:prstGeom prst="straightConnector1">
            <a:avLst/>
          </a:prstGeom>
          <a:ln w="571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2C40A0BC-81CE-4DE6-F774-6B9973E93482}"/>
              </a:ext>
            </a:extLst>
          </p:cNvPr>
          <p:cNvCxnSpPr/>
          <p:nvPr/>
        </p:nvCxnSpPr>
        <p:spPr>
          <a:xfrm flipH="1">
            <a:off x="7086600" y="5562600"/>
            <a:ext cx="228600" cy="335757"/>
          </a:xfrm>
          <a:prstGeom prst="straightConnector1">
            <a:avLst/>
          </a:prstGeom>
          <a:ln w="571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AD282AAF-FB3B-092E-CCAD-607D9C80D0B7}"/>
              </a:ext>
            </a:extLst>
          </p:cNvPr>
          <p:cNvCxnSpPr>
            <a:cxnSpLocks/>
          </p:cNvCxnSpPr>
          <p:nvPr/>
        </p:nvCxnSpPr>
        <p:spPr>
          <a:xfrm>
            <a:off x="9372600" y="5004739"/>
            <a:ext cx="304800" cy="277983"/>
          </a:xfrm>
          <a:prstGeom prst="straightConnector1">
            <a:avLst/>
          </a:prstGeom>
          <a:ln w="5715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9257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D10C-5E49-3BDF-740A-7E9655175BE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2A33E-2734-A1FA-15B9-7F4AC0944147}"/>
              </a:ext>
            </a:extLst>
          </p:cNvPr>
          <p:cNvSpPr>
            <a:spLocks noGrp="1"/>
          </p:cNvSpPr>
          <p:nvPr>
            <p:ph idx="1"/>
          </p:nvPr>
        </p:nvSpPr>
        <p:spPr/>
        <p:txBody>
          <a:bodyPr>
            <a:normAutofit/>
          </a:bodyPr>
          <a:lstStyle/>
          <a:p>
            <a:r>
              <a:rPr lang="en-US" dirty="0"/>
              <a:t>Applicants submitted a critical areas report and mitigation plan prepared by Ecological Land Services, Inc. dated November 30, 2023, with an addendum dated February 16, 2024, to address staff’s comments</a:t>
            </a:r>
          </a:p>
          <a:p>
            <a:pPr marL="109728" indent="0">
              <a:buNone/>
            </a:pPr>
            <a:endParaRPr lang="en-US" sz="2000" dirty="0"/>
          </a:p>
          <a:p>
            <a:endParaRPr lang="en-US" dirty="0"/>
          </a:p>
          <a:p>
            <a:endParaRPr lang="en-US" dirty="0"/>
          </a:p>
          <a:p>
            <a:endParaRPr lang="en-US" sz="2000" dirty="0"/>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9150A151-A5D7-3C41-15ED-4CE4B8AA7F57}"/>
              </a:ext>
            </a:extLst>
          </p:cNvPr>
          <p:cNvSpPr>
            <a:spLocks noGrp="1"/>
          </p:cNvSpPr>
          <p:nvPr>
            <p:ph type="title"/>
          </p:nvPr>
        </p:nvSpPr>
        <p:spPr/>
        <p:txBody>
          <a:bodyPr/>
          <a:lstStyle/>
          <a:p>
            <a:r>
              <a:rPr lang="en-US" dirty="0"/>
              <a:t>Mitigation</a:t>
            </a:r>
          </a:p>
        </p:txBody>
      </p:sp>
      <p:sp>
        <p:nvSpPr>
          <p:cNvPr id="4" name="Slide Number Placeholder 3">
            <a:extLst>
              <a:ext uri="{FF2B5EF4-FFF2-40B4-BE49-F238E27FC236}">
                <a16:creationId xmlns:a16="http://schemas.microsoft.com/office/drawing/2014/main" id="{FBC5361D-6004-2D96-35B7-8528A9A42D80}"/>
              </a:ext>
            </a:extLst>
          </p:cNvPr>
          <p:cNvSpPr>
            <a:spLocks noGrp="1"/>
          </p:cNvSpPr>
          <p:nvPr>
            <p:ph type="sldNum" sz="quarter" idx="12"/>
          </p:nvPr>
        </p:nvSpPr>
        <p:spPr/>
        <p:txBody>
          <a:bodyPr/>
          <a:lstStyle/>
          <a:p>
            <a:fld id="{9DA2484E-2696-4209-A8EB-6B032F44CBDC}" type="slidenum">
              <a:rPr lang="en-US" smtClean="0"/>
              <a:pPr/>
              <a:t>12</a:t>
            </a:fld>
            <a:endParaRPr lang="en-US" dirty="0"/>
          </a:p>
        </p:txBody>
      </p:sp>
    </p:spTree>
    <p:extLst>
      <p:ext uri="{BB962C8B-B14F-4D97-AF65-F5344CB8AC3E}">
        <p14:creationId xmlns:p14="http://schemas.microsoft.com/office/powerpoint/2010/main" val="136300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5680-A2F1-A6DC-9F45-5B42B9E95D3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0B957C-5CA9-5BA2-2E8D-F7D30E345FA0}"/>
              </a:ext>
            </a:extLst>
          </p:cNvPr>
          <p:cNvSpPr>
            <a:spLocks noGrp="1"/>
          </p:cNvSpPr>
          <p:nvPr>
            <p:ph idx="1"/>
          </p:nvPr>
        </p:nvSpPr>
        <p:spPr/>
        <p:txBody>
          <a:bodyPr>
            <a:normAutofit/>
          </a:bodyPr>
          <a:lstStyle/>
          <a:p>
            <a:r>
              <a:rPr lang="en-US" dirty="0"/>
              <a:t>Mitigation proposed:</a:t>
            </a:r>
          </a:p>
          <a:p>
            <a:pPr lvl="1"/>
            <a:r>
              <a:rPr lang="en-US" dirty="0"/>
              <a:t>Enhance buffer with Oregon white oaks, shrubs, logs, woody pies, vertical snag, bird nests, and bat houses</a:t>
            </a:r>
          </a:p>
          <a:p>
            <a:pPr lvl="1"/>
            <a:endParaRPr lang="en-US" dirty="0"/>
          </a:p>
          <a:p>
            <a:pPr lvl="1"/>
            <a:r>
              <a:rPr lang="en-US" dirty="0"/>
              <a:t>0.077 credits of Columbia River Wetland Mitigation Bank</a:t>
            </a:r>
          </a:p>
          <a:p>
            <a:pPr lvl="1"/>
            <a:endParaRPr lang="en-US" dirty="0"/>
          </a:p>
          <a:p>
            <a:pPr lvl="1"/>
            <a:endParaRPr lang="en-US" dirty="0"/>
          </a:p>
          <a:p>
            <a:pPr marL="109728" indent="0">
              <a:buNone/>
            </a:pPr>
            <a:endParaRPr lang="en-US" sz="2000" dirty="0"/>
          </a:p>
          <a:p>
            <a:endParaRPr lang="en-US" dirty="0"/>
          </a:p>
          <a:p>
            <a:endParaRPr lang="en-US" dirty="0"/>
          </a:p>
          <a:p>
            <a:endParaRPr lang="en-US" sz="2000" dirty="0"/>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7408AFF9-F935-1141-DDFF-CBEB2A805506}"/>
              </a:ext>
            </a:extLst>
          </p:cNvPr>
          <p:cNvSpPr>
            <a:spLocks noGrp="1"/>
          </p:cNvSpPr>
          <p:nvPr>
            <p:ph type="title"/>
          </p:nvPr>
        </p:nvSpPr>
        <p:spPr/>
        <p:txBody>
          <a:bodyPr/>
          <a:lstStyle/>
          <a:p>
            <a:r>
              <a:rPr lang="en-US" dirty="0"/>
              <a:t>Mitigation</a:t>
            </a:r>
          </a:p>
        </p:txBody>
      </p:sp>
      <p:sp>
        <p:nvSpPr>
          <p:cNvPr id="4" name="Slide Number Placeholder 3">
            <a:extLst>
              <a:ext uri="{FF2B5EF4-FFF2-40B4-BE49-F238E27FC236}">
                <a16:creationId xmlns:a16="http://schemas.microsoft.com/office/drawing/2014/main" id="{DE739397-2574-DDCF-CFEB-65369C2F2A22}"/>
              </a:ext>
            </a:extLst>
          </p:cNvPr>
          <p:cNvSpPr>
            <a:spLocks noGrp="1"/>
          </p:cNvSpPr>
          <p:nvPr>
            <p:ph type="sldNum" sz="quarter" idx="12"/>
          </p:nvPr>
        </p:nvSpPr>
        <p:spPr/>
        <p:txBody>
          <a:bodyPr/>
          <a:lstStyle/>
          <a:p>
            <a:fld id="{9DA2484E-2696-4209-A8EB-6B032F44CBDC}" type="slidenum">
              <a:rPr lang="en-US" smtClean="0"/>
              <a:pPr/>
              <a:t>13</a:t>
            </a:fld>
            <a:endParaRPr lang="en-US" dirty="0"/>
          </a:p>
        </p:txBody>
      </p:sp>
    </p:spTree>
    <p:extLst>
      <p:ext uri="{BB962C8B-B14F-4D97-AF65-F5344CB8AC3E}">
        <p14:creationId xmlns:p14="http://schemas.microsoft.com/office/powerpoint/2010/main" val="274118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582F6-6502-40C1-8457-95ED5572673E}"/>
              </a:ext>
            </a:extLst>
          </p:cNvPr>
          <p:cNvSpPr>
            <a:spLocks noGrp="1"/>
          </p:cNvSpPr>
          <p:nvPr>
            <p:ph type="sldNum" sz="quarter" idx="12"/>
          </p:nvPr>
        </p:nvSpPr>
        <p:spPr/>
        <p:txBody>
          <a:bodyPr/>
          <a:lstStyle/>
          <a:p>
            <a:fld id="{9DA2484E-2696-4209-A8EB-6B032F44CBDC}" type="slidenum">
              <a:rPr lang="en-US" smtClean="0"/>
              <a:pPr/>
              <a:t>14</a:t>
            </a:fld>
            <a:endParaRPr lang="en-US" dirty="0"/>
          </a:p>
        </p:txBody>
      </p:sp>
      <p:sp>
        <p:nvSpPr>
          <p:cNvPr id="4" name="Title 3">
            <a:extLst>
              <a:ext uri="{FF2B5EF4-FFF2-40B4-BE49-F238E27FC236}">
                <a16:creationId xmlns:a16="http://schemas.microsoft.com/office/drawing/2014/main" id="{22783974-2F9C-4303-BF19-737A2F94F59C}"/>
              </a:ext>
            </a:extLst>
          </p:cNvPr>
          <p:cNvSpPr>
            <a:spLocks noGrp="1"/>
          </p:cNvSpPr>
          <p:nvPr>
            <p:ph type="title"/>
          </p:nvPr>
        </p:nvSpPr>
        <p:spPr/>
        <p:txBody>
          <a:bodyPr/>
          <a:lstStyle/>
          <a:p>
            <a:r>
              <a:rPr lang="en-US" dirty="0"/>
              <a:t>Site</a:t>
            </a:r>
          </a:p>
        </p:txBody>
      </p:sp>
      <p:pic>
        <p:nvPicPr>
          <p:cNvPr id="9" name="Picture 8" descr="A dirt road with a tree in the middle&#10;&#10;Description automatically generated">
            <a:extLst>
              <a:ext uri="{FF2B5EF4-FFF2-40B4-BE49-F238E27FC236}">
                <a16:creationId xmlns:a16="http://schemas.microsoft.com/office/drawing/2014/main" id="{71A88A0B-F7BD-37E1-15B1-5D5CC919D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0600"/>
            <a:ext cx="12192000" cy="9144000"/>
          </a:xfrm>
          <a:prstGeom prst="rect">
            <a:avLst/>
          </a:prstGeom>
        </p:spPr>
      </p:pic>
    </p:spTree>
    <p:extLst>
      <p:ext uri="{BB962C8B-B14F-4D97-AF65-F5344CB8AC3E}">
        <p14:creationId xmlns:p14="http://schemas.microsoft.com/office/powerpoint/2010/main" val="113943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4F08-F921-9A96-89EE-E855F797BA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EB3334-CB90-94EA-0261-73956C7B1AEC}"/>
              </a:ext>
            </a:extLst>
          </p:cNvPr>
          <p:cNvSpPr>
            <a:spLocks noGrp="1"/>
          </p:cNvSpPr>
          <p:nvPr>
            <p:ph type="sldNum" sz="quarter" idx="12"/>
          </p:nvPr>
        </p:nvSpPr>
        <p:spPr/>
        <p:txBody>
          <a:bodyPr/>
          <a:lstStyle/>
          <a:p>
            <a:fld id="{9DA2484E-2696-4209-A8EB-6B032F44CBDC}" type="slidenum">
              <a:rPr lang="en-US" smtClean="0"/>
              <a:pPr/>
              <a:t>15</a:t>
            </a:fld>
            <a:endParaRPr lang="en-US" dirty="0"/>
          </a:p>
        </p:txBody>
      </p:sp>
      <p:sp>
        <p:nvSpPr>
          <p:cNvPr id="4" name="Title 3">
            <a:extLst>
              <a:ext uri="{FF2B5EF4-FFF2-40B4-BE49-F238E27FC236}">
                <a16:creationId xmlns:a16="http://schemas.microsoft.com/office/drawing/2014/main" id="{DF68F391-694F-187F-135A-AFBABB06C941}"/>
              </a:ext>
            </a:extLst>
          </p:cNvPr>
          <p:cNvSpPr>
            <a:spLocks noGrp="1"/>
          </p:cNvSpPr>
          <p:nvPr>
            <p:ph type="title"/>
          </p:nvPr>
        </p:nvSpPr>
        <p:spPr/>
        <p:txBody>
          <a:bodyPr/>
          <a:lstStyle/>
          <a:p>
            <a:r>
              <a:rPr lang="en-US" dirty="0"/>
              <a:t>Site</a:t>
            </a:r>
          </a:p>
        </p:txBody>
      </p:sp>
      <p:pic>
        <p:nvPicPr>
          <p:cNvPr id="5" name="Picture 4" descr="A reflection of a tree in a body of water&#10;&#10;Description automatically generated">
            <a:extLst>
              <a:ext uri="{FF2B5EF4-FFF2-40B4-BE49-F238E27FC236}">
                <a16:creationId xmlns:a16="http://schemas.microsoft.com/office/drawing/2014/main" id="{35828064-611E-A491-BE42-A0432B847F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893"/>
          <a:stretch/>
        </p:blipFill>
        <p:spPr>
          <a:xfrm rot="10800000">
            <a:off x="0" y="-54978"/>
            <a:ext cx="12211792" cy="6878923"/>
          </a:xfrm>
          <a:prstGeom prst="rect">
            <a:avLst/>
          </a:prstGeom>
        </p:spPr>
      </p:pic>
    </p:spTree>
    <p:extLst>
      <p:ext uri="{BB962C8B-B14F-4D97-AF65-F5344CB8AC3E}">
        <p14:creationId xmlns:p14="http://schemas.microsoft.com/office/powerpoint/2010/main" val="29795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582F6-6502-40C1-8457-95ED5572673E}"/>
              </a:ext>
            </a:extLst>
          </p:cNvPr>
          <p:cNvSpPr>
            <a:spLocks noGrp="1"/>
          </p:cNvSpPr>
          <p:nvPr>
            <p:ph type="sldNum" sz="quarter" idx="12"/>
          </p:nvPr>
        </p:nvSpPr>
        <p:spPr/>
        <p:txBody>
          <a:bodyPr/>
          <a:lstStyle/>
          <a:p>
            <a:fld id="{9DA2484E-2696-4209-A8EB-6B032F44CBDC}" type="slidenum">
              <a:rPr lang="en-US" smtClean="0"/>
              <a:pPr/>
              <a:t>16</a:t>
            </a:fld>
            <a:endParaRPr lang="en-US" dirty="0"/>
          </a:p>
        </p:txBody>
      </p:sp>
      <p:sp>
        <p:nvSpPr>
          <p:cNvPr id="4" name="Title 3">
            <a:extLst>
              <a:ext uri="{FF2B5EF4-FFF2-40B4-BE49-F238E27FC236}">
                <a16:creationId xmlns:a16="http://schemas.microsoft.com/office/drawing/2014/main" id="{22783974-2F9C-4303-BF19-737A2F94F59C}"/>
              </a:ext>
            </a:extLst>
          </p:cNvPr>
          <p:cNvSpPr>
            <a:spLocks noGrp="1"/>
          </p:cNvSpPr>
          <p:nvPr>
            <p:ph type="title"/>
          </p:nvPr>
        </p:nvSpPr>
        <p:spPr/>
        <p:txBody>
          <a:bodyPr/>
          <a:lstStyle/>
          <a:p>
            <a:r>
              <a:rPr lang="en-US" dirty="0"/>
              <a:t>Site</a:t>
            </a:r>
          </a:p>
        </p:txBody>
      </p:sp>
      <p:pic>
        <p:nvPicPr>
          <p:cNvPr id="2" name="Picture 1" descr="A large field with trees in the background&#10;&#10;Description automatically generated">
            <a:extLst>
              <a:ext uri="{FF2B5EF4-FFF2-40B4-BE49-F238E27FC236}">
                <a16:creationId xmlns:a16="http://schemas.microsoft.com/office/drawing/2014/main" id="{55160150-A68D-EB19-500B-063E7CD2EB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46"/>
          <a:stretch/>
        </p:blipFill>
        <p:spPr>
          <a:xfrm>
            <a:off x="660" y="-1153536"/>
            <a:ext cx="12191340" cy="8316336"/>
          </a:xfrm>
          <a:prstGeom prst="rect">
            <a:avLst/>
          </a:prstGeom>
        </p:spPr>
      </p:pic>
    </p:spTree>
    <p:extLst>
      <p:ext uri="{BB962C8B-B14F-4D97-AF65-F5344CB8AC3E}">
        <p14:creationId xmlns:p14="http://schemas.microsoft.com/office/powerpoint/2010/main" val="378870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03A5B-25F3-5D8F-1D65-E2B263D02EF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2CE8B4-41F2-99E9-7862-8B49D40B8579}"/>
              </a:ext>
            </a:extLst>
          </p:cNvPr>
          <p:cNvSpPr>
            <a:spLocks noGrp="1"/>
          </p:cNvSpPr>
          <p:nvPr>
            <p:ph type="sldNum" sz="quarter" idx="12"/>
          </p:nvPr>
        </p:nvSpPr>
        <p:spPr/>
        <p:txBody>
          <a:bodyPr/>
          <a:lstStyle/>
          <a:p>
            <a:fld id="{9DA2484E-2696-4209-A8EB-6B032F44CBDC}" type="slidenum">
              <a:rPr lang="en-US" smtClean="0"/>
              <a:pPr/>
              <a:t>17</a:t>
            </a:fld>
            <a:endParaRPr lang="en-US" dirty="0"/>
          </a:p>
        </p:txBody>
      </p:sp>
      <p:sp>
        <p:nvSpPr>
          <p:cNvPr id="4" name="Title 3">
            <a:extLst>
              <a:ext uri="{FF2B5EF4-FFF2-40B4-BE49-F238E27FC236}">
                <a16:creationId xmlns:a16="http://schemas.microsoft.com/office/drawing/2014/main" id="{0E3865A0-A1A0-2EA9-B240-3409FA98DB54}"/>
              </a:ext>
            </a:extLst>
          </p:cNvPr>
          <p:cNvSpPr>
            <a:spLocks noGrp="1"/>
          </p:cNvSpPr>
          <p:nvPr>
            <p:ph type="title"/>
          </p:nvPr>
        </p:nvSpPr>
        <p:spPr/>
        <p:txBody>
          <a:bodyPr/>
          <a:lstStyle/>
          <a:p>
            <a:r>
              <a:rPr lang="en-US" dirty="0"/>
              <a:t>Site</a:t>
            </a:r>
          </a:p>
        </p:txBody>
      </p:sp>
      <p:pic>
        <p:nvPicPr>
          <p:cNvPr id="6" name="Picture 5" descr="A road and water with trees and clouds&#10;&#10;Description automatically generated">
            <a:extLst>
              <a:ext uri="{FF2B5EF4-FFF2-40B4-BE49-F238E27FC236}">
                <a16:creationId xmlns:a16="http://schemas.microsoft.com/office/drawing/2014/main" id="{0B8A928C-5821-10E1-239B-0D3B80002F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314" y="-2040835"/>
            <a:ext cx="12195313" cy="9146485"/>
          </a:xfrm>
          <a:prstGeom prst="rect">
            <a:avLst/>
          </a:prstGeom>
        </p:spPr>
      </p:pic>
    </p:spTree>
    <p:extLst>
      <p:ext uri="{BB962C8B-B14F-4D97-AF65-F5344CB8AC3E}">
        <p14:creationId xmlns:p14="http://schemas.microsoft.com/office/powerpoint/2010/main" val="84821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1EF77-E823-4F81-939C-2EFB41E3F40C}"/>
              </a:ext>
            </a:extLst>
          </p:cNvPr>
          <p:cNvSpPr>
            <a:spLocks noGrp="1"/>
          </p:cNvSpPr>
          <p:nvPr>
            <p:ph idx="1"/>
          </p:nvPr>
        </p:nvSpPr>
        <p:spPr/>
        <p:txBody>
          <a:bodyPr>
            <a:normAutofit/>
          </a:bodyPr>
          <a:lstStyle/>
          <a:p>
            <a:r>
              <a:rPr lang="en-US" dirty="0"/>
              <a:t>Proposal meets WMC</a:t>
            </a:r>
          </a:p>
          <a:p>
            <a:endParaRPr lang="en-US" dirty="0"/>
          </a:p>
          <a:p>
            <a:r>
              <a:rPr lang="en-US" dirty="0"/>
              <a:t>Approve with conditions</a:t>
            </a:r>
          </a:p>
          <a:p>
            <a:endParaRPr lang="en-US" dirty="0"/>
          </a:p>
          <a:p>
            <a:endParaRPr lang="en-US" dirty="0"/>
          </a:p>
        </p:txBody>
      </p:sp>
      <p:sp>
        <p:nvSpPr>
          <p:cNvPr id="3" name="Slide Number Placeholder 2">
            <a:extLst>
              <a:ext uri="{FF2B5EF4-FFF2-40B4-BE49-F238E27FC236}">
                <a16:creationId xmlns:a16="http://schemas.microsoft.com/office/drawing/2014/main" id="{754CD4AB-9348-4D0F-817F-88FEC66D86E2}"/>
              </a:ext>
            </a:extLst>
          </p:cNvPr>
          <p:cNvSpPr>
            <a:spLocks noGrp="1"/>
          </p:cNvSpPr>
          <p:nvPr>
            <p:ph type="sldNum" sz="quarter" idx="12"/>
          </p:nvPr>
        </p:nvSpPr>
        <p:spPr/>
        <p:txBody>
          <a:bodyPr/>
          <a:lstStyle/>
          <a:p>
            <a:fld id="{9DA2484E-2696-4209-A8EB-6B032F44CBDC}" type="slidenum">
              <a:rPr lang="en-US" smtClean="0"/>
              <a:pPr/>
              <a:t>18</a:t>
            </a:fld>
            <a:endParaRPr lang="en-US" dirty="0"/>
          </a:p>
        </p:txBody>
      </p:sp>
      <p:sp>
        <p:nvSpPr>
          <p:cNvPr id="4" name="Title 3">
            <a:extLst>
              <a:ext uri="{FF2B5EF4-FFF2-40B4-BE49-F238E27FC236}">
                <a16:creationId xmlns:a16="http://schemas.microsoft.com/office/drawing/2014/main" id="{95F017F3-51EA-4AAE-9EC3-C2005128019B}"/>
              </a:ext>
            </a:extLst>
          </p:cNvPr>
          <p:cNvSpPr>
            <a:spLocks noGrp="1"/>
          </p:cNvSpPr>
          <p:nvPr>
            <p:ph type="title"/>
          </p:nvPr>
        </p:nvSpPr>
        <p:spPr/>
        <p:txBody>
          <a:bodyPr/>
          <a:lstStyle/>
          <a:p>
            <a:r>
              <a:rPr lang="en-US" dirty="0"/>
              <a:t>Staff Recommendation</a:t>
            </a:r>
          </a:p>
        </p:txBody>
      </p:sp>
      <p:sp>
        <p:nvSpPr>
          <p:cNvPr id="6" name="TextBox 5">
            <a:extLst>
              <a:ext uri="{FF2B5EF4-FFF2-40B4-BE49-F238E27FC236}">
                <a16:creationId xmlns:a16="http://schemas.microsoft.com/office/drawing/2014/main" id="{7224F696-1DD8-4C91-AB37-5EAF8C14ABAC}"/>
              </a:ext>
            </a:extLst>
          </p:cNvPr>
          <p:cNvSpPr txBox="1"/>
          <p:nvPr/>
        </p:nvSpPr>
        <p:spPr>
          <a:xfrm>
            <a:off x="9480884" y="5083962"/>
            <a:ext cx="2536492"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b="1" dirty="0"/>
              <a:t>Reference</a:t>
            </a:r>
          </a:p>
          <a:p>
            <a:r>
              <a:rPr lang="en-US" dirty="0"/>
              <a:t>Section VI</a:t>
            </a:r>
          </a:p>
          <a:p>
            <a:r>
              <a:rPr lang="en-US" dirty="0"/>
              <a:t>Page: 15</a:t>
            </a:r>
          </a:p>
        </p:txBody>
      </p:sp>
    </p:spTree>
    <p:extLst>
      <p:ext uri="{BB962C8B-B14F-4D97-AF65-F5344CB8AC3E}">
        <p14:creationId xmlns:p14="http://schemas.microsoft.com/office/powerpoint/2010/main" val="100506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582F6-6502-40C1-8457-95ED5572673E}"/>
              </a:ext>
            </a:extLst>
          </p:cNvPr>
          <p:cNvSpPr>
            <a:spLocks noGrp="1"/>
          </p:cNvSpPr>
          <p:nvPr>
            <p:ph type="sldNum" sz="quarter" idx="12"/>
          </p:nvPr>
        </p:nvSpPr>
        <p:spPr/>
        <p:txBody>
          <a:bodyPr/>
          <a:lstStyle/>
          <a:p>
            <a:fld id="{9DA2484E-2696-4209-A8EB-6B032F44CBDC}" type="slidenum">
              <a:rPr lang="en-US" smtClean="0"/>
              <a:pPr/>
              <a:t>19</a:t>
            </a:fld>
            <a:endParaRPr lang="en-US" dirty="0"/>
          </a:p>
        </p:txBody>
      </p:sp>
      <p:sp>
        <p:nvSpPr>
          <p:cNvPr id="4" name="Title 3">
            <a:extLst>
              <a:ext uri="{FF2B5EF4-FFF2-40B4-BE49-F238E27FC236}">
                <a16:creationId xmlns:a16="http://schemas.microsoft.com/office/drawing/2014/main" id="{22783974-2F9C-4303-BF19-737A2F94F59C}"/>
              </a:ext>
            </a:extLst>
          </p:cNvPr>
          <p:cNvSpPr>
            <a:spLocks noGrp="1"/>
          </p:cNvSpPr>
          <p:nvPr>
            <p:ph type="title"/>
          </p:nvPr>
        </p:nvSpPr>
        <p:spPr/>
        <p:txBody>
          <a:bodyPr/>
          <a:lstStyle/>
          <a:p>
            <a:r>
              <a:rPr lang="en-US" dirty="0"/>
              <a:t>Site Plan</a:t>
            </a:r>
          </a:p>
        </p:txBody>
      </p:sp>
      <p:pic>
        <p:nvPicPr>
          <p:cNvPr id="2" name="Picture 1">
            <a:extLst>
              <a:ext uri="{FF2B5EF4-FFF2-40B4-BE49-F238E27FC236}">
                <a16:creationId xmlns:a16="http://schemas.microsoft.com/office/drawing/2014/main" id="{7F98EC52-150A-40C4-0344-8A95B1C6365B}"/>
              </a:ext>
            </a:extLst>
          </p:cNvPr>
          <p:cNvPicPr>
            <a:picLocks noChangeAspect="1"/>
          </p:cNvPicPr>
          <p:nvPr/>
        </p:nvPicPr>
        <p:blipFill>
          <a:blip r:embed="rId2"/>
          <a:stretch>
            <a:fillRect/>
          </a:stretch>
        </p:blipFill>
        <p:spPr>
          <a:xfrm>
            <a:off x="4400663" y="0"/>
            <a:ext cx="7791337" cy="6858000"/>
          </a:xfrm>
          <a:prstGeom prst="rect">
            <a:avLst/>
          </a:prstGeom>
        </p:spPr>
      </p:pic>
    </p:spTree>
    <p:extLst>
      <p:ext uri="{BB962C8B-B14F-4D97-AF65-F5344CB8AC3E}">
        <p14:creationId xmlns:p14="http://schemas.microsoft.com/office/powerpoint/2010/main" val="376249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BEF6D1-ADA1-466F-90DF-37C6BC396018}"/>
              </a:ext>
            </a:extLst>
          </p:cNvPr>
          <p:cNvSpPr>
            <a:spLocks noGrp="1"/>
          </p:cNvSpPr>
          <p:nvPr>
            <p:ph idx="1"/>
          </p:nvPr>
        </p:nvSpPr>
        <p:spPr/>
        <p:txBody>
          <a:bodyPr>
            <a:normAutofit/>
          </a:bodyPr>
          <a:lstStyle/>
          <a:p>
            <a:r>
              <a:rPr lang="en-US" dirty="0"/>
              <a:t>Two industrial buildings (931,186 sq. ft. total)</a:t>
            </a:r>
          </a:p>
          <a:p>
            <a:endParaRPr lang="en-US" dirty="0"/>
          </a:p>
          <a:p>
            <a:r>
              <a:rPr lang="en-US" dirty="0"/>
              <a:t>Up to four separate tenant spaces per building</a:t>
            </a:r>
          </a:p>
          <a:p>
            <a:endParaRPr lang="en-US" dirty="0"/>
          </a:p>
          <a:p>
            <a:r>
              <a:rPr lang="en-US" dirty="0"/>
              <a:t>Two Phases</a:t>
            </a:r>
          </a:p>
          <a:p>
            <a:pPr lvl="1"/>
            <a:r>
              <a:rPr lang="en-US" dirty="0"/>
              <a:t>Each building could be built as a phase</a:t>
            </a:r>
          </a:p>
          <a:p>
            <a:endParaRPr lang="en-US" dirty="0"/>
          </a:p>
          <a:p>
            <a:pPr marL="109728" indent="0">
              <a:buNone/>
            </a:pPr>
            <a:endParaRPr lang="en-US" sz="2000" dirty="0"/>
          </a:p>
          <a:p>
            <a:endParaRPr lang="en-US" dirty="0"/>
          </a:p>
          <a:p>
            <a:endParaRPr lang="en-US" dirty="0"/>
          </a:p>
          <a:p>
            <a:endParaRPr lang="en-US" sz="2000" dirty="0"/>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AFFE1C56-AC2A-42CA-B894-19B2D76B5D51}"/>
              </a:ext>
            </a:extLst>
          </p:cNvPr>
          <p:cNvSpPr>
            <a:spLocks noGrp="1"/>
          </p:cNvSpPr>
          <p:nvPr>
            <p:ph type="title"/>
          </p:nvPr>
        </p:nvSpPr>
        <p:spPr/>
        <p:txBody>
          <a:bodyPr/>
          <a:lstStyle/>
          <a:p>
            <a:r>
              <a:rPr lang="en-US" dirty="0"/>
              <a:t>Proposal</a:t>
            </a:r>
          </a:p>
        </p:txBody>
      </p:sp>
      <p:sp>
        <p:nvSpPr>
          <p:cNvPr id="4" name="Slide Number Placeholder 3">
            <a:extLst>
              <a:ext uri="{FF2B5EF4-FFF2-40B4-BE49-F238E27FC236}">
                <a16:creationId xmlns:a16="http://schemas.microsoft.com/office/drawing/2014/main" id="{94191E26-107D-452F-83E9-D944B06EE56E}"/>
              </a:ext>
            </a:extLst>
          </p:cNvPr>
          <p:cNvSpPr>
            <a:spLocks noGrp="1"/>
          </p:cNvSpPr>
          <p:nvPr>
            <p:ph type="sldNum" sz="quarter" idx="12"/>
          </p:nvPr>
        </p:nvSpPr>
        <p:spPr/>
        <p:txBody>
          <a:bodyPr/>
          <a:lstStyle/>
          <a:p>
            <a:fld id="{9DA2484E-2696-4209-A8EB-6B032F44CBDC}" type="slidenum">
              <a:rPr lang="en-US" smtClean="0"/>
              <a:pPr/>
              <a:t>2</a:t>
            </a:fld>
            <a:endParaRPr lang="en-US" dirty="0"/>
          </a:p>
        </p:txBody>
      </p:sp>
    </p:spTree>
    <p:extLst>
      <p:ext uri="{BB962C8B-B14F-4D97-AF65-F5344CB8AC3E}">
        <p14:creationId xmlns:p14="http://schemas.microsoft.com/office/powerpoint/2010/main" val="48269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0CC23-4683-A478-60D2-2B9CC1ED71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564FC-875E-BD1A-C54E-22708D69B55F}"/>
              </a:ext>
            </a:extLst>
          </p:cNvPr>
          <p:cNvSpPr>
            <a:spLocks noGrp="1"/>
          </p:cNvSpPr>
          <p:nvPr>
            <p:ph idx="1"/>
          </p:nvPr>
        </p:nvSpPr>
        <p:spPr/>
        <p:txBody>
          <a:bodyPr>
            <a:normAutofit/>
          </a:bodyPr>
          <a:lstStyle/>
          <a:p>
            <a:endParaRPr lang="en-US" dirty="0"/>
          </a:p>
          <a:p>
            <a:r>
              <a:rPr lang="en-US" dirty="0"/>
              <a:t>Circumstances or conditions, particular to the land on which the activity is proposed, exist that are special and are not applicable to other lands in the same area.</a:t>
            </a:r>
          </a:p>
          <a:p>
            <a:endParaRPr lang="en-US" dirty="0"/>
          </a:p>
          <a:p>
            <a:r>
              <a:rPr lang="en-US" dirty="0"/>
              <a:t>The special circumstances or conditions are not the result of actions of the applicant.</a:t>
            </a:r>
          </a:p>
          <a:p>
            <a:endParaRPr lang="en-US" sz="2000" dirty="0"/>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93DD8221-E505-8CFE-6011-01874035A1EA}"/>
              </a:ext>
            </a:extLst>
          </p:cNvPr>
          <p:cNvSpPr>
            <a:spLocks noGrp="1"/>
          </p:cNvSpPr>
          <p:nvPr>
            <p:ph type="title"/>
          </p:nvPr>
        </p:nvSpPr>
        <p:spPr/>
        <p:txBody>
          <a:bodyPr/>
          <a:lstStyle/>
          <a:p>
            <a:r>
              <a:rPr lang="en-US" dirty="0"/>
              <a:t>Critical Area Variance Criteria</a:t>
            </a:r>
          </a:p>
        </p:txBody>
      </p:sp>
      <p:sp>
        <p:nvSpPr>
          <p:cNvPr id="4" name="Slide Number Placeholder 3">
            <a:extLst>
              <a:ext uri="{FF2B5EF4-FFF2-40B4-BE49-F238E27FC236}">
                <a16:creationId xmlns:a16="http://schemas.microsoft.com/office/drawing/2014/main" id="{19EF5AF9-616E-09DB-7344-2D6F7B8F5CAC}"/>
              </a:ext>
            </a:extLst>
          </p:cNvPr>
          <p:cNvSpPr>
            <a:spLocks noGrp="1"/>
          </p:cNvSpPr>
          <p:nvPr>
            <p:ph type="sldNum" sz="quarter" idx="12"/>
          </p:nvPr>
        </p:nvSpPr>
        <p:spPr/>
        <p:txBody>
          <a:bodyPr/>
          <a:lstStyle/>
          <a:p>
            <a:fld id="{9DA2484E-2696-4209-A8EB-6B032F44CBDC}" type="slidenum">
              <a:rPr lang="en-US" smtClean="0"/>
              <a:pPr/>
              <a:t>20</a:t>
            </a:fld>
            <a:endParaRPr lang="en-US" dirty="0"/>
          </a:p>
        </p:txBody>
      </p:sp>
    </p:spTree>
    <p:extLst>
      <p:ext uri="{BB962C8B-B14F-4D97-AF65-F5344CB8AC3E}">
        <p14:creationId xmlns:p14="http://schemas.microsoft.com/office/powerpoint/2010/main" val="346498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D11B-1C95-B14F-5284-2D6130FD87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9B3349-54B0-7713-A885-7CFAC9BD8845}"/>
              </a:ext>
            </a:extLst>
          </p:cNvPr>
          <p:cNvSpPr>
            <a:spLocks noGrp="1"/>
          </p:cNvSpPr>
          <p:nvPr>
            <p:ph idx="1"/>
          </p:nvPr>
        </p:nvSpPr>
        <p:spPr/>
        <p:txBody>
          <a:bodyPr>
            <a:normAutofit/>
          </a:bodyPr>
          <a:lstStyle/>
          <a:p>
            <a:endParaRPr lang="en-US" dirty="0"/>
          </a:p>
          <a:p>
            <a:r>
              <a:rPr lang="en-US" dirty="0"/>
              <a:t>Literal application of the provisions of this chapter would deny this applicant use and privileges enjoyed by other properties in the immediate vicinity, and the variance requested is the minimum necessary to provide that use and privilege.</a:t>
            </a:r>
          </a:p>
          <a:p>
            <a:endParaRPr lang="en-US" dirty="0"/>
          </a:p>
          <a:p>
            <a:r>
              <a:rPr lang="en-US" dirty="0"/>
              <a:t>No special privilege will be granted to the applicant that is denied other lands or structures under similar circumstances.</a:t>
            </a:r>
            <a:endParaRPr lang="en-US" sz="2000" dirty="0"/>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B3C3C82F-FB8D-C293-D5CC-270A8A1D0A39}"/>
              </a:ext>
            </a:extLst>
          </p:cNvPr>
          <p:cNvSpPr>
            <a:spLocks noGrp="1"/>
          </p:cNvSpPr>
          <p:nvPr>
            <p:ph type="title"/>
          </p:nvPr>
        </p:nvSpPr>
        <p:spPr/>
        <p:txBody>
          <a:bodyPr/>
          <a:lstStyle/>
          <a:p>
            <a:r>
              <a:rPr lang="en-US" dirty="0"/>
              <a:t>Critical Area Variance Criteria</a:t>
            </a:r>
          </a:p>
        </p:txBody>
      </p:sp>
      <p:sp>
        <p:nvSpPr>
          <p:cNvPr id="4" name="Slide Number Placeholder 3">
            <a:extLst>
              <a:ext uri="{FF2B5EF4-FFF2-40B4-BE49-F238E27FC236}">
                <a16:creationId xmlns:a16="http://schemas.microsoft.com/office/drawing/2014/main" id="{3E271B39-962B-9450-D4A8-3F03492ABC0C}"/>
              </a:ext>
            </a:extLst>
          </p:cNvPr>
          <p:cNvSpPr>
            <a:spLocks noGrp="1"/>
          </p:cNvSpPr>
          <p:nvPr>
            <p:ph type="sldNum" sz="quarter" idx="12"/>
          </p:nvPr>
        </p:nvSpPr>
        <p:spPr/>
        <p:txBody>
          <a:bodyPr/>
          <a:lstStyle/>
          <a:p>
            <a:fld id="{9DA2484E-2696-4209-A8EB-6B032F44CBDC}" type="slidenum">
              <a:rPr lang="en-US" smtClean="0"/>
              <a:pPr/>
              <a:t>21</a:t>
            </a:fld>
            <a:endParaRPr lang="en-US" dirty="0"/>
          </a:p>
        </p:txBody>
      </p:sp>
    </p:spTree>
    <p:extLst>
      <p:ext uri="{BB962C8B-B14F-4D97-AF65-F5344CB8AC3E}">
        <p14:creationId xmlns:p14="http://schemas.microsoft.com/office/powerpoint/2010/main" val="390468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A0B26-3BD0-C4D5-74BA-82E659B3403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BCBB5D-2C2C-E59B-2821-3EBF988BDD02}"/>
              </a:ext>
            </a:extLst>
          </p:cNvPr>
          <p:cNvSpPr>
            <a:spLocks noGrp="1"/>
          </p:cNvSpPr>
          <p:nvPr>
            <p:ph idx="1"/>
          </p:nvPr>
        </p:nvSpPr>
        <p:spPr/>
        <p:txBody>
          <a:bodyPr>
            <a:normAutofit/>
          </a:bodyPr>
          <a:lstStyle/>
          <a:p>
            <a:endParaRPr lang="en-US" dirty="0"/>
          </a:p>
          <a:p>
            <a:r>
              <a:rPr lang="en-US" dirty="0"/>
              <a:t>The variance is consistent with the intent of this chapter.</a:t>
            </a:r>
          </a:p>
          <a:p>
            <a:endParaRPr lang="en-US" dirty="0"/>
          </a:p>
          <a:p>
            <a:r>
              <a:rPr lang="en-US" dirty="0"/>
              <a:t>The variance will not further degrade the functions or values of the critical area or be materially detrimental to the public health, safety, and welfare.</a:t>
            </a:r>
          </a:p>
          <a:p>
            <a:endParaRPr lang="en-US" dirty="0"/>
          </a:p>
          <a:p>
            <a:endParaRPr lang="en-US" dirty="0"/>
          </a:p>
        </p:txBody>
      </p:sp>
      <p:sp>
        <p:nvSpPr>
          <p:cNvPr id="3" name="Title 2">
            <a:extLst>
              <a:ext uri="{FF2B5EF4-FFF2-40B4-BE49-F238E27FC236}">
                <a16:creationId xmlns:a16="http://schemas.microsoft.com/office/drawing/2014/main" id="{FEC943E7-2A86-358D-430C-CCCB7BDBF305}"/>
              </a:ext>
            </a:extLst>
          </p:cNvPr>
          <p:cNvSpPr>
            <a:spLocks noGrp="1"/>
          </p:cNvSpPr>
          <p:nvPr>
            <p:ph type="title"/>
          </p:nvPr>
        </p:nvSpPr>
        <p:spPr/>
        <p:txBody>
          <a:bodyPr/>
          <a:lstStyle/>
          <a:p>
            <a:r>
              <a:rPr lang="en-US" dirty="0"/>
              <a:t>Critical Area Variance Criteria</a:t>
            </a:r>
          </a:p>
        </p:txBody>
      </p:sp>
      <p:sp>
        <p:nvSpPr>
          <p:cNvPr id="4" name="Slide Number Placeholder 3">
            <a:extLst>
              <a:ext uri="{FF2B5EF4-FFF2-40B4-BE49-F238E27FC236}">
                <a16:creationId xmlns:a16="http://schemas.microsoft.com/office/drawing/2014/main" id="{329B33A0-DD34-0EA6-AF42-1ECADB789ADE}"/>
              </a:ext>
            </a:extLst>
          </p:cNvPr>
          <p:cNvSpPr>
            <a:spLocks noGrp="1"/>
          </p:cNvSpPr>
          <p:nvPr>
            <p:ph type="sldNum" sz="quarter" idx="12"/>
          </p:nvPr>
        </p:nvSpPr>
        <p:spPr/>
        <p:txBody>
          <a:bodyPr/>
          <a:lstStyle/>
          <a:p>
            <a:fld id="{9DA2484E-2696-4209-A8EB-6B032F44CBDC}" type="slidenum">
              <a:rPr lang="en-US" smtClean="0"/>
              <a:pPr/>
              <a:t>22</a:t>
            </a:fld>
            <a:endParaRPr lang="en-US" dirty="0"/>
          </a:p>
        </p:txBody>
      </p:sp>
    </p:spTree>
    <p:extLst>
      <p:ext uri="{BB962C8B-B14F-4D97-AF65-F5344CB8AC3E}">
        <p14:creationId xmlns:p14="http://schemas.microsoft.com/office/powerpoint/2010/main" val="53947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A4700-E4FC-2AE5-4A78-E1D06FD59F1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8B64DD-DFCC-32FA-C7EC-18C0588E16D5}"/>
              </a:ext>
            </a:extLst>
          </p:cNvPr>
          <p:cNvSpPr>
            <a:spLocks noGrp="1"/>
          </p:cNvSpPr>
          <p:nvPr>
            <p:ph idx="1"/>
          </p:nvPr>
        </p:nvSpPr>
        <p:spPr/>
        <p:txBody>
          <a:bodyPr>
            <a:normAutofit/>
          </a:bodyPr>
          <a:lstStyle/>
          <a:p>
            <a:endParaRPr lang="en-US" dirty="0"/>
          </a:p>
          <a:p>
            <a:r>
              <a:rPr lang="en-US" dirty="0"/>
              <a:t>The decision to grant is supported by best available science.</a:t>
            </a:r>
          </a:p>
          <a:p>
            <a:endParaRPr lang="en-US" dirty="0"/>
          </a:p>
          <a:p>
            <a:r>
              <a:rPr lang="en-US" dirty="0"/>
              <a:t>The variance is consistent with the city's comprehensive plan and zoning codes and other adopted development regulations.</a:t>
            </a:r>
          </a:p>
        </p:txBody>
      </p:sp>
      <p:sp>
        <p:nvSpPr>
          <p:cNvPr id="3" name="Title 2">
            <a:extLst>
              <a:ext uri="{FF2B5EF4-FFF2-40B4-BE49-F238E27FC236}">
                <a16:creationId xmlns:a16="http://schemas.microsoft.com/office/drawing/2014/main" id="{F314CF3A-1A35-9DDD-AE16-69974EA683B8}"/>
              </a:ext>
            </a:extLst>
          </p:cNvPr>
          <p:cNvSpPr>
            <a:spLocks noGrp="1"/>
          </p:cNvSpPr>
          <p:nvPr>
            <p:ph type="title"/>
          </p:nvPr>
        </p:nvSpPr>
        <p:spPr/>
        <p:txBody>
          <a:bodyPr/>
          <a:lstStyle/>
          <a:p>
            <a:r>
              <a:rPr lang="en-US" dirty="0"/>
              <a:t>Critical Area Variance Criteria</a:t>
            </a:r>
          </a:p>
        </p:txBody>
      </p:sp>
      <p:sp>
        <p:nvSpPr>
          <p:cNvPr id="4" name="Slide Number Placeholder 3">
            <a:extLst>
              <a:ext uri="{FF2B5EF4-FFF2-40B4-BE49-F238E27FC236}">
                <a16:creationId xmlns:a16="http://schemas.microsoft.com/office/drawing/2014/main" id="{4A918E6D-AA45-D697-9A19-06154F143A39}"/>
              </a:ext>
            </a:extLst>
          </p:cNvPr>
          <p:cNvSpPr>
            <a:spLocks noGrp="1"/>
          </p:cNvSpPr>
          <p:nvPr>
            <p:ph type="sldNum" sz="quarter" idx="12"/>
          </p:nvPr>
        </p:nvSpPr>
        <p:spPr/>
        <p:txBody>
          <a:bodyPr/>
          <a:lstStyle/>
          <a:p>
            <a:fld id="{9DA2484E-2696-4209-A8EB-6B032F44CBDC}" type="slidenum">
              <a:rPr lang="en-US" smtClean="0"/>
              <a:pPr/>
              <a:t>23</a:t>
            </a:fld>
            <a:endParaRPr lang="en-US" dirty="0"/>
          </a:p>
        </p:txBody>
      </p:sp>
    </p:spTree>
    <p:extLst>
      <p:ext uri="{BB962C8B-B14F-4D97-AF65-F5344CB8AC3E}">
        <p14:creationId xmlns:p14="http://schemas.microsoft.com/office/powerpoint/2010/main" val="272974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73709-59AB-09B2-06CE-ECF1FF3636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2EFB6F-6C79-0F28-AC8E-F619989176A4}"/>
              </a:ext>
            </a:extLst>
          </p:cNvPr>
          <p:cNvSpPr>
            <a:spLocks noGrp="1"/>
          </p:cNvSpPr>
          <p:nvPr>
            <p:ph idx="1"/>
          </p:nvPr>
        </p:nvSpPr>
        <p:spPr/>
        <p:txBody>
          <a:bodyPr>
            <a:normAutofit/>
          </a:bodyPr>
          <a:lstStyle/>
          <a:p>
            <a:endParaRPr lang="en-US" dirty="0"/>
          </a:p>
          <a:p>
            <a:r>
              <a:rPr lang="en-US" dirty="0"/>
              <a:t>That such variance is necessary, because of special circumstances or conditions relating to the size, shape, topography, location, or surroundings of the subject property, to provide it with use, rights, and privileges, permitted to other properties in the vicinity and in the zone in which the subject property is located.</a:t>
            </a:r>
          </a:p>
          <a:p>
            <a:endParaRPr lang="en-US" sz="2000" dirty="0"/>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CE98F166-DC70-A2BB-A2B4-BBC9D5CD5B51}"/>
              </a:ext>
            </a:extLst>
          </p:cNvPr>
          <p:cNvSpPr>
            <a:spLocks noGrp="1"/>
          </p:cNvSpPr>
          <p:nvPr>
            <p:ph type="title"/>
          </p:nvPr>
        </p:nvSpPr>
        <p:spPr/>
        <p:txBody>
          <a:bodyPr/>
          <a:lstStyle/>
          <a:p>
            <a:r>
              <a:rPr lang="en-US" dirty="0"/>
              <a:t>Major Variance Criteria</a:t>
            </a:r>
          </a:p>
        </p:txBody>
      </p:sp>
      <p:sp>
        <p:nvSpPr>
          <p:cNvPr id="4" name="Slide Number Placeholder 3">
            <a:extLst>
              <a:ext uri="{FF2B5EF4-FFF2-40B4-BE49-F238E27FC236}">
                <a16:creationId xmlns:a16="http://schemas.microsoft.com/office/drawing/2014/main" id="{03F4A9C5-8BD9-85FC-BA67-8117D25D1AA1}"/>
              </a:ext>
            </a:extLst>
          </p:cNvPr>
          <p:cNvSpPr>
            <a:spLocks noGrp="1"/>
          </p:cNvSpPr>
          <p:nvPr>
            <p:ph type="sldNum" sz="quarter" idx="12"/>
          </p:nvPr>
        </p:nvSpPr>
        <p:spPr/>
        <p:txBody>
          <a:bodyPr/>
          <a:lstStyle/>
          <a:p>
            <a:fld id="{9DA2484E-2696-4209-A8EB-6B032F44CBDC}" type="slidenum">
              <a:rPr lang="en-US" smtClean="0"/>
              <a:pPr/>
              <a:t>24</a:t>
            </a:fld>
            <a:endParaRPr lang="en-US" dirty="0"/>
          </a:p>
        </p:txBody>
      </p:sp>
    </p:spTree>
    <p:extLst>
      <p:ext uri="{BB962C8B-B14F-4D97-AF65-F5344CB8AC3E}">
        <p14:creationId xmlns:p14="http://schemas.microsoft.com/office/powerpoint/2010/main" val="53762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E183D-E147-85F2-418D-9CD87EC9EC1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2A325-656E-8E20-C2FB-66E39350E060}"/>
              </a:ext>
            </a:extLst>
          </p:cNvPr>
          <p:cNvSpPr>
            <a:spLocks noGrp="1"/>
          </p:cNvSpPr>
          <p:nvPr>
            <p:ph idx="1"/>
          </p:nvPr>
        </p:nvSpPr>
        <p:spPr/>
        <p:txBody>
          <a:bodyPr>
            <a:normAutofit/>
          </a:bodyPr>
          <a:lstStyle/>
          <a:p>
            <a:endParaRPr lang="en-US" dirty="0"/>
          </a:p>
          <a:p>
            <a:r>
              <a:rPr lang="en-US" dirty="0"/>
              <a:t>That the granting of such variance will not be materially detrimental to the public welfare or injurious to the property or improvements in the vicinity and zone in which the subject property is situated.</a:t>
            </a:r>
          </a:p>
          <a:p>
            <a:endParaRPr lang="en-US" dirty="0"/>
          </a:p>
          <a:p>
            <a:r>
              <a:rPr lang="en-US" sz="2400" dirty="0"/>
              <a:t>No use variance shall be granted except for lawfully created pre-existing uses in accordance with WMC 17.60.</a:t>
            </a:r>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EAD3D41D-8AB5-A400-A8FE-03288A9E5B5E}"/>
              </a:ext>
            </a:extLst>
          </p:cNvPr>
          <p:cNvSpPr>
            <a:spLocks noGrp="1"/>
          </p:cNvSpPr>
          <p:nvPr>
            <p:ph type="title"/>
          </p:nvPr>
        </p:nvSpPr>
        <p:spPr/>
        <p:txBody>
          <a:bodyPr/>
          <a:lstStyle/>
          <a:p>
            <a:r>
              <a:rPr lang="en-US" dirty="0"/>
              <a:t>Major Variance Criteria</a:t>
            </a:r>
          </a:p>
        </p:txBody>
      </p:sp>
      <p:sp>
        <p:nvSpPr>
          <p:cNvPr id="4" name="Slide Number Placeholder 3">
            <a:extLst>
              <a:ext uri="{FF2B5EF4-FFF2-40B4-BE49-F238E27FC236}">
                <a16:creationId xmlns:a16="http://schemas.microsoft.com/office/drawing/2014/main" id="{152032A7-26FB-08AE-3422-1C198577672D}"/>
              </a:ext>
            </a:extLst>
          </p:cNvPr>
          <p:cNvSpPr>
            <a:spLocks noGrp="1"/>
          </p:cNvSpPr>
          <p:nvPr>
            <p:ph type="sldNum" sz="quarter" idx="12"/>
          </p:nvPr>
        </p:nvSpPr>
        <p:spPr/>
        <p:txBody>
          <a:bodyPr/>
          <a:lstStyle/>
          <a:p>
            <a:fld id="{9DA2484E-2696-4209-A8EB-6B032F44CBDC}" type="slidenum">
              <a:rPr lang="en-US" smtClean="0"/>
              <a:pPr/>
              <a:t>25</a:t>
            </a:fld>
            <a:endParaRPr lang="en-US" dirty="0"/>
          </a:p>
        </p:txBody>
      </p:sp>
    </p:spTree>
    <p:extLst>
      <p:ext uri="{BB962C8B-B14F-4D97-AF65-F5344CB8AC3E}">
        <p14:creationId xmlns:p14="http://schemas.microsoft.com/office/powerpoint/2010/main" val="284913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1981F0-89BD-36FC-3A4A-F17D4B8804BD}"/>
              </a:ext>
            </a:extLst>
          </p:cNvPr>
          <p:cNvPicPr>
            <a:picLocks noChangeAspect="1"/>
          </p:cNvPicPr>
          <p:nvPr/>
        </p:nvPicPr>
        <p:blipFill>
          <a:blip r:embed="rId2"/>
          <a:stretch>
            <a:fillRect/>
          </a:stretch>
        </p:blipFill>
        <p:spPr>
          <a:xfrm>
            <a:off x="4400663" y="0"/>
            <a:ext cx="7791337" cy="6858000"/>
          </a:xfrm>
          <a:prstGeom prst="rect">
            <a:avLst/>
          </a:prstGeom>
        </p:spPr>
      </p:pic>
      <p:sp>
        <p:nvSpPr>
          <p:cNvPr id="3" name="Slide Number Placeholder 2">
            <a:extLst>
              <a:ext uri="{FF2B5EF4-FFF2-40B4-BE49-F238E27FC236}">
                <a16:creationId xmlns:a16="http://schemas.microsoft.com/office/drawing/2014/main" id="{3C6582F6-6502-40C1-8457-95ED5572673E}"/>
              </a:ext>
            </a:extLst>
          </p:cNvPr>
          <p:cNvSpPr>
            <a:spLocks noGrp="1"/>
          </p:cNvSpPr>
          <p:nvPr>
            <p:ph type="sldNum" sz="quarter" idx="12"/>
          </p:nvPr>
        </p:nvSpPr>
        <p:spPr/>
        <p:txBody>
          <a:bodyPr/>
          <a:lstStyle/>
          <a:p>
            <a:fld id="{9DA2484E-2696-4209-A8EB-6B032F44CBDC}" type="slidenum">
              <a:rPr lang="en-US" smtClean="0"/>
              <a:pPr/>
              <a:t>3</a:t>
            </a:fld>
            <a:endParaRPr lang="en-US" dirty="0"/>
          </a:p>
        </p:txBody>
      </p:sp>
      <p:sp>
        <p:nvSpPr>
          <p:cNvPr id="4" name="Title 3">
            <a:extLst>
              <a:ext uri="{FF2B5EF4-FFF2-40B4-BE49-F238E27FC236}">
                <a16:creationId xmlns:a16="http://schemas.microsoft.com/office/drawing/2014/main" id="{22783974-2F9C-4303-BF19-737A2F94F59C}"/>
              </a:ext>
            </a:extLst>
          </p:cNvPr>
          <p:cNvSpPr>
            <a:spLocks noGrp="1"/>
          </p:cNvSpPr>
          <p:nvPr>
            <p:ph type="title"/>
          </p:nvPr>
        </p:nvSpPr>
        <p:spPr/>
        <p:txBody>
          <a:bodyPr/>
          <a:lstStyle/>
          <a:p>
            <a:r>
              <a:rPr lang="en-US" dirty="0"/>
              <a:t>Site Plan</a:t>
            </a:r>
          </a:p>
        </p:txBody>
      </p:sp>
      <p:sp>
        <p:nvSpPr>
          <p:cNvPr id="6" name="TextBox 5">
            <a:extLst>
              <a:ext uri="{FF2B5EF4-FFF2-40B4-BE49-F238E27FC236}">
                <a16:creationId xmlns:a16="http://schemas.microsoft.com/office/drawing/2014/main" id="{E0BDCD5A-2E41-D893-9B52-F3BFFB555DE7}"/>
              </a:ext>
            </a:extLst>
          </p:cNvPr>
          <p:cNvSpPr txBox="1"/>
          <p:nvPr/>
        </p:nvSpPr>
        <p:spPr>
          <a:xfrm>
            <a:off x="228600" y="1552495"/>
            <a:ext cx="5494316" cy="2585323"/>
          </a:xfrm>
          <a:prstGeom prst="rect">
            <a:avLst/>
          </a:prstGeom>
          <a:noFill/>
        </p:spPr>
        <p:txBody>
          <a:bodyPr wrap="square">
            <a:spAutoFit/>
          </a:bodyPr>
          <a:lstStyle/>
          <a:p>
            <a:r>
              <a:rPr lang="en-US" dirty="0"/>
              <a:t>546 parking spaces</a:t>
            </a:r>
          </a:p>
          <a:p>
            <a:r>
              <a:rPr lang="en-US" dirty="0"/>
              <a:t>Trailer storage</a:t>
            </a:r>
          </a:p>
          <a:p>
            <a:endParaRPr lang="en-US" dirty="0"/>
          </a:p>
          <a:p>
            <a:r>
              <a:rPr lang="en-US" dirty="0"/>
              <a:t>191 loading docks</a:t>
            </a:r>
          </a:p>
          <a:p>
            <a:endParaRPr lang="en-US" dirty="0"/>
          </a:p>
          <a:p>
            <a:r>
              <a:rPr lang="en-US" dirty="0"/>
              <a:t>Rose Way extension (West side)</a:t>
            </a:r>
          </a:p>
          <a:p>
            <a:endParaRPr lang="en-US" dirty="0"/>
          </a:p>
          <a:p>
            <a:r>
              <a:rPr lang="en-US" dirty="0"/>
              <a:t>N Pekin Road frontage </a:t>
            </a:r>
          </a:p>
          <a:p>
            <a:r>
              <a:rPr lang="en-US" dirty="0"/>
              <a:t>Improvements (East side)</a:t>
            </a:r>
          </a:p>
        </p:txBody>
      </p:sp>
    </p:spTree>
    <p:extLst>
      <p:ext uri="{BB962C8B-B14F-4D97-AF65-F5344CB8AC3E}">
        <p14:creationId xmlns:p14="http://schemas.microsoft.com/office/powerpoint/2010/main" val="300488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191E26-107D-452F-83E9-D944B06EE56E}"/>
              </a:ext>
            </a:extLst>
          </p:cNvPr>
          <p:cNvSpPr>
            <a:spLocks noGrp="1"/>
          </p:cNvSpPr>
          <p:nvPr>
            <p:ph type="sldNum" sz="quarter" idx="12"/>
          </p:nvPr>
        </p:nvSpPr>
        <p:spPr/>
        <p:txBody>
          <a:bodyPr/>
          <a:lstStyle/>
          <a:p>
            <a:fld id="{9DA2484E-2696-4209-A8EB-6B032F44CBDC}" type="slidenum">
              <a:rPr lang="en-US" smtClean="0"/>
              <a:pPr/>
              <a:t>4</a:t>
            </a:fld>
            <a:endParaRPr lang="en-US" dirty="0"/>
          </a:p>
        </p:txBody>
      </p:sp>
      <p:sp>
        <p:nvSpPr>
          <p:cNvPr id="32" name="Title 31">
            <a:extLst>
              <a:ext uri="{FF2B5EF4-FFF2-40B4-BE49-F238E27FC236}">
                <a16:creationId xmlns:a16="http://schemas.microsoft.com/office/drawing/2014/main" id="{69290D58-8804-4D31-B99A-6BCF0B27BFED}"/>
              </a:ext>
            </a:extLst>
          </p:cNvPr>
          <p:cNvSpPr>
            <a:spLocks noGrp="1"/>
          </p:cNvSpPr>
          <p:nvPr>
            <p:ph type="title"/>
          </p:nvPr>
        </p:nvSpPr>
        <p:spPr/>
        <p:txBody>
          <a:bodyPr/>
          <a:lstStyle/>
          <a:p>
            <a:r>
              <a:rPr lang="en-US" dirty="0"/>
              <a:t>Location</a:t>
            </a:r>
          </a:p>
        </p:txBody>
      </p:sp>
      <p:sp>
        <p:nvSpPr>
          <p:cNvPr id="15" name="Content Placeholder 1">
            <a:extLst>
              <a:ext uri="{FF2B5EF4-FFF2-40B4-BE49-F238E27FC236}">
                <a16:creationId xmlns:a16="http://schemas.microsoft.com/office/drawing/2014/main" id="{4971170D-2877-4575-8427-746BE6C27F2C}"/>
              </a:ext>
            </a:extLst>
          </p:cNvPr>
          <p:cNvSpPr txBox="1">
            <a:spLocks/>
          </p:cNvSpPr>
          <p:nvPr/>
        </p:nvSpPr>
        <p:spPr>
          <a:xfrm>
            <a:off x="609600" y="1299996"/>
            <a:ext cx="109728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dirty="0"/>
              <a:t>Parcels </a:t>
            </a:r>
          </a:p>
          <a:p>
            <a:pPr lvl="1"/>
            <a:r>
              <a:rPr lang="en-US" sz="2000" dirty="0"/>
              <a:t>507350102 (22.91 acres) &amp; 507350104 (46.92 acres)</a:t>
            </a:r>
          </a:p>
          <a:p>
            <a:r>
              <a:rPr lang="en-US" sz="2400" b="1" dirty="0"/>
              <a:t>Address </a:t>
            </a:r>
          </a:p>
          <a:p>
            <a:pPr lvl="1"/>
            <a:r>
              <a:rPr lang="en-US" sz="2000" dirty="0"/>
              <a:t>345 N Pekin Rd</a:t>
            </a:r>
          </a:p>
          <a:p>
            <a:r>
              <a:rPr lang="en-US" sz="2400" b="1" dirty="0"/>
              <a:t>Zoning</a:t>
            </a:r>
          </a:p>
          <a:p>
            <a:pPr lvl="1"/>
            <a:r>
              <a:rPr lang="en-US" sz="2000" dirty="0"/>
              <a:t>Light Industrial (I-1)</a:t>
            </a:r>
          </a:p>
          <a:p>
            <a:pPr marL="393192" lvl="1" indent="0">
              <a:buNone/>
            </a:pPr>
            <a:endParaRPr lang="en-US" sz="2000" dirty="0"/>
          </a:p>
          <a:p>
            <a:endParaRPr lang="en-US" dirty="0"/>
          </a:p>
        </p:txBody>
      </p:sp>
      <p:pic>
        <p:nvPicPr>
          <p:cNvPr id="3" name="Picture 2">
            <a:extLst>
              <a:ext uri="{FF2B5EF4-FFF2-40B4-BE49-F238E27FC236}">
                <a16:creationId xmlns:a16="http://schemas.microsoft.com/office/drawing/2014/main" id="{797A48D5-E8D6-5B47-3D27-80A910FE0282}"/>
              </a:ext>
            </a:extLst>
          </p:cNvPr>
          <p:cNvPicPr>
            <a:picLocks noChangeAspect="1"/>
          </p:cNvPicPr>
          <p:nvPr/>
        </p:nvPicPr>
        <p:blipFill>
          <a:blip r:embed="rId2"/>
          <a:stretch>
            <a:fillRect/>
          </a:stretch>
        </p:blipFill>
        <p:spPr>
          <a:xfrm>
            <a:off x="4648200" y="2442996"/>
            <a:ext cx="7247304" cy="3819525"/>
          </a:xfrm>
          <a:prstGeom prst="rect">
            <a:avLst/>
          </a:prstGeom>
        </p:spPr>
      </p:pic>
      <p:cxnSp>
        <p:nvCxnSpPr>
          <p:cNvPr id="26" name="Straight Arrow Connector 25">
            <a:extLst>
              <a:ext uri="{FF2B5EF4-FFF2-40B4-BE49-F238E27FC236}">
                <a16:creationId xmlns:a16="http://schemas.microsoft.com/office/drawing/2014/main" id="{95724FB2-BEB6-4A4E-B201-FA08FB54ADEE}"/>
              </a:ext>
            </a:extLst>
          </p:cNvPr>
          <p:cNvCxnSpPr>
            <a:cxnSpLocks/>
          </p:cNvCxnSpPr>
          <p:nvPr/>
        </p:nvCxnSpPr>
        <p:spPr>
          <a:xfrm flipH="1">
            <a:off x="7315200" y="3562977"/>
            <a:ext cx="685800" cy="635191"/>
          </a:xfrm>
          <a:prstGeom prst="straightConnector1">
            <a:avLst/>
          </a:prstGeom>
          <a:ln w="6350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7618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FF8876-AFDA-4C40-8D9F-D38A25D4BA62}"/>
              </a:ext>
            </a:extLst>
          </p:cNvPr>
          <p:cNvSpPr>
            <a:spLocks noGrp="1"/>
          </p:cNvSpPr>
          <p:nvPr>
            <p:ph idx="1"/>
          </p:nvPr>
        </p:nvSpPr>
        <p:spPr>
          <a:xfrm>
            <a:off x="609600" y="1481329"/>
            <a:ext cx="6553200" cy="4525963"/>
          </a:xfrm>
        </p:spPr>
        <p:txBody>
          <a:bodyPr/>
          <a:lstStyle/>
          <a:p>
            <a:r>
              <a:rPr lang="en-US" b="1" dirty="0"/>
              <a:t>Permitted Uses, </a:t>
            </a:r>
            <a:r>
              <a:rPr lang="en-US" dirty="0"/>
              <a:t>WMC 17.44.020:</a:t>
            </a:r>
          </a:p>
          <a:p>
            <a:pPr lvl="1"/>
            <a:r>
              <a:rPr lang="en-US" dirty="0"/>
              <a:t>Warehousing, storage, and distribution centers, including freight handling terminals</a:t>
            </a:r>
          </a:p>
        </p:txBody>
      </p:sp>
      <p:sp>
        <p:nvSpPr>
          <p:cNvPr id="3" name="Slide Number Placeholder 2">
            <a:extLst>
              <a:ext uri="{FF2B5EF4-FFF2-40B4-BE49-F238E27FC236}">
                <a16:creationId xmlns:a16="http://schemas.microsoft.com/office/drawing/2014/main" id="{3C6582F6-6502-40C1-8457-95ED5572673E}"/>
              </a:ext>
            </a:extLst>
          </p:cNvPr>
          <p:cNvSpPr>
            <a:spLocks noGrp="1"/>
          </p:cNvSpPr>
          <p:nvPr>
            <p:ph type="sldNum" sz="quarter" idx="12"/>
          </p:nvPr>
        </p:nvSpPr>
        <p:spPr/>
        <p:txBody>
          <a:bodyPr/>
          <a:lstStyle/>
          <a:p>
            <a:fld id="{9DA2484E-2696-4209-A8EB-6B032F44CBDC}" type="slidenum">
              <a:rPr lang="en-US" smtClean="0"/>
              <a:pPr/>
              <a:t>5</a:t>
            </a:fld>
            <a:endParaRPr lang="en-US" dirty="0"/>
          </a:p>
        </p:txBody>
      </p:sp>
      <p:sp>
        <p:nvSpPr>
          <p:cNvPr id="4" name="Title 3">
            <a:extLst>
              <a:ext uri="{FF2B5EF4-FFF2-40B4-BE49-F238E27FC236}">
                <a16:creationId xmlns:a16="http://schemas.microsoft.com/office/drawing/2014/main" id="{22783974-2F9C-4303-BF19-737A2F94F59C}"/>
              </a:ext>
            </a:extLst>
          </p:cNvPr>
          <p:cNvSpPr>
            <a:spLocks noGrp="1"/>
          </p:cNvSpPr>
          <p:nvPr>
            <p:ph type="title"/>
          </p:nvPr>
        </p:nvSpPr>
        <p:spPr>
          <a:xfrm>
            <a:off x="609600" y="274638"/>
            <a:ext cx="6705600" cy="1143000"/>
          </a:xfrm>
        </p:spPr>
        <p:txBody>
          <a:bodyPr>
            <a:normAutofit/>
          </a:bodyPr>
          <a:lstStyle/>
          <a:p>
            <a:r>
              <a:rPr lang="en-US" dirty="0"/>
              <a:t>Light Industrial (I-1)</a:t>
            </a:r>
          </a:p>
        </p:txBody>
      </p:sp>
      <p:pic>
        <p:nvPicPr>
          <p:cNvPr id="8" name="Picture 7" descr="Map&#10;&#10;Description automatically generated">
            <a:extLst>
              <a:ext uri="{FF2B5EF4-FFF2-40B4-BE49-F238E27FC236}">
                <a16:creationId xmlns:a16="http://schemas.microsoft.com/office/drawing/2014/main" id="{21B92637-C595-4E15-8D0F-1CE531A0E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4572000" cy="6858000"/>
          </a:xfrm>
          <a:prstGeom prst="rect">
            <a:avLst/>
          </a:prstGeom>
        </p:spPr>
      </p:pic>
      <p:sp>
        <p:nvSpPr>
          <p:cNvPr id="5" name="Oval 4">
            <a:extLst>
              <a:ext uri="{FF2B5EF4-FFF2-40B4-BE49-F238E27FC236}">
                <a16:creationId xmlns:a16="http://schemas.microsoft.com/office/drawing/2014/main" id="{444CF011-63CF-861C-FE6A-80668AEBE255}"/>
              </a:ext>
            </a:extLst>
          </p:cNvPr>
          <p:cNvSpPr/>
          <p:nvPr/>
        </p:nvSpPr>
        <p:spPr>
          <a:xfrm>
            <a:off x="7848600" y="2362200"/>
            <a:ext cx="609600" cy="6096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31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E1319A-3E75-4456-9C0C-BCEA00768EDE}"/>
              </a:ext>
            </a:extLst>
          </p:cNvPr>
          <p:cNvSpPr>
            <a:spLocks noGrp="1"/>
          </p:cNvSpPr>
          <p:nvPr>
            <p:ph idx="1"/>
          </p:nvPr>
        </p:nvSpPr>
        <p:spPr/>
        <p:txBody>
          <a:bodyPr/>
          <a:lstStyle/>
          <a:p>
            <a:r>
              <a:rPr lang="en-US" dirty="0"/>
              <a:t>Front setback: 25 ft.</a:t>
            </a:r>
          </a:p>
          <a:p>
            <a:r>
              <a:rPr lang="en-US" dirty="0"/>
              <a:t>Side setback: 10 ft.</a:t>
            </a:r>
          </a:p>
          <a:p>
            <a:r>
              <a:rPr lang="en-US" dirty="0"/>
              <a:t>Rear setback: 10 ft.</a:t>
            </a:r>
          </a:p>
          <a:p>
            <a:endParaRPr lang="en-US" dirty="0"/>
          </a:p>
          <a:p>
            <a:r>
              <a:rPr lang="en-US" dirty="0"/>
              <a:t>Max building height: </a:t>
            </a:r>
          </a:p>
          <a:p>
            <a:pPr lvl="1"/>
            <a:r>
              <a:rPr lang="en-US" dirty="0"/>
              <a:t>55 feet to eave height if the property is larger than one acre in size.</a:t>
            </a:r>
          </a:p>
        </p:txBody>
      </p:sp>
      <p:sp>
        <p:nvSpPr>
          <p:cNvPr id="3" name="Slide Number Placeholder 2">
            <a:extLst>
              <a:ext uri="{FF2B5EF4-FFF2-40B4-BE49-F238E27FC236}">
                <a16:creationId xmlns:a16="http://schemas.microsoft.com/office/drawing/2014/main" id="{E5A64CE0-A9B9-4BB6-B787-E87F8BB0F779}"/>
              </a:ext>
            </a:extLst>
          </p:cNvPr>
          <p:cNvSpPr>
            <a:spLocks noGrp="1"/>
          </p:cNvSpPr>
          <p:nvPr>
            <p:ph type="sldNum" sz="quarter" idx="12"/>
          </p:nvPr>
        </p:nvSpPr>
        <p:spPr/>
        <p:txBody>
          <a:bodyPr/>
          <a:lstStyle/>
          <a:p>
            <a:fld id="{9DA2484E-2696-4209-A8EB-6B032F44CBDC}" type="slidenum">
              <a:rPr lang="en-US" smtClean="0"/>
              <a:pPr/>
              <a:t>6</a:t>
            </a:fld>
            <a:endParaRPr lang="en-US" dirty="0"/>
          </a:p>
        </p:txBody>
      </p:sp>
      <p:sp>
        <p:nvSpPr>
          <p:cNvPr id="4" name="Title 3">
            <a:extLst>
              <a:ext uri="{FF2B5EF4-FFF2-40B4-BE49-F238E27FC236}">
                <a16:creationId xmlns:a16="http://schemas.microsoft.com/office/drawing/2014/main" id="{4FA014AC-86A6-48D3-85A3-ABE5C1C03DEB}"/>
              </a:ext>
            </a:extLst>
          </p:cNvPr>
          <p:cNvSpPr>
            <a:spLocks noGrp="1"/>
          </p:cNvSpPr>
          <p:nvPr>
            <p:ph type="title"/>
          </p:nvPr>
        </p:nvSpPr>
        <p:spPr/>
        <p:txBody>
          <a:bodyPr/>
          <a:lstStyle/>
          <a:p>
            <a:r>
              <a:rPr lang="en-US" dirty="0"/>
              <a:t>Development Standards</a:t>
            </a:r>
          </a:p>
        </p:txBody>
      </p:sp>
      <p:sp>
        <p:nvSpPr>
          <p:cNvPr id="5" name="TextBox 4">
            <a:extLst>
              <a:ext uri="{FF2B5EF4-FFF2-40B4-BE49-F238E27FC236}">
                <a16:creationId xmlns:a16="http://schemas.microsoft.com/office/drawing/2014/main" id="{BA7358FB-E4D7-4AAA-9BB4-4C0A0BDB5B23}"/>
              </a:ext>
            </a:extLst>
          </p:cNvPr>
          <p:cNvSpPr txBox="1"/>
          <p:nvPr/>
        </p:nvSpPr>
        <p:spPr>
          <a:xfrm>
            <a:off x="9448800" y="5029200"/>
            <a:ext cx="2080896" cy="1200329"/>
          </a:xfrm>
          <a:prstGeom prst="rect">
            <a:avLst/>
          </a:prstGeom>
          <a:solidFill>
            <a:schemeClr val="accent1">
              <a:lumMod val="20000"/>
              <a:lumOff val="80000"/>
            </a:schemeClr>
          </a:solidFill>
          <a:ln>
            <a:solidFill>
              <a:schemeClr val="accent1"/>
            </a:solidFill>
          </a:ln>
        </p:spPr>
        <p:txBody>
          <a:bodyPr wrap="square" rtlCol="0">
            <a:spAutoFit/>
          </a:bodyPr>
          <a:lstStyle/>
          <a:p>
            <a:r>
              <a:rPr lang="en-US" b="1" dirty="0"/>
              <a:t>Reference</a:t>
            </a:r>
          </a:p>
          <a:p>
            <a:r>
              <a:rPr lang="en-US" dirty="0"/>
              <a:t>Findings: 36-37</a:t>
            </a:r>
          </a:p>
          <a:p>
            <a:r>
              <a:rPr lang="en-US" dirty="0"/>
              <a:t>WMC 1744.070</a:t>
            </a:r>
          </a:p>
          <a:p>
            <a:r>
              <a:rPr lang="en-US" dirty="0"/>
              <a:t>WMC 17.44.080</a:t>
            </a:r>
          </a:p>
        </p:txBody>
      </p:sp>
    </p:spTree>
    <p:extLst>
      <p:ext uri="{BB962C8B-B14F-4D97-AF65-F5344CB8AC3E}">
        <p14:creationId xmlns:p14="http://schemas.microsoft.com/office/powerpoint/2010/main" val="144296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017F3-51EA-4AAE-9EC3-C2005128019B}"/>
              </a:ext>
            </a:extLst>
          </p:cNvPr>
          <p:cNvSpPr>
            <a:spLocks noGrp="1"/>
          </p:cNvSpPr>
          <p:nvPr>
            <p:ph type="title"/>
          </p:nvPr>
        </p:nvSpPr>
        <p:spPr/>
        <p:txBody>
          <a:bodyPr>
            <a:normAutofit/>
          </a:bodyPr>
          <a:lstStyle/>
          <a:p>
            <a:r>
              <a:rPr lang="en-US" dirty="0"/>
              <a:t>SPR– Criteria to Approve</a:t>
            </a:r>
          </a:p>
        </p:txBody>
      </p:sp>
      <p:sp>
        <p:nvSpPr>
          <p:cNvPr id="2" name="Content Placeholder 1">
            <a:extLst>
              <a:ext uri="{FF2B5EF4-FFF2-40B4-BE49-F238E27FC236}">
                <a16:creationId xmlns:a16="http://schemas.microsoft.com/office/drawing/2014/main" id="{8781EF77-E823-4F81-939C-2EFB41E3F40C}"/>
              </a:ext>
            </a:extLst>
          </p:cNvPr>
          <p:cNvSpPr>
            <a:spLocks noGrp="1"/>
          </p:cNvSpPr>
          <p:nvPr>
            <p:ph sz="quarter" idx="2"/>
          </p:nvPr>
        </p:nvSpPr>
        <p:spPr>
          <a:xfrm>
            <a:off x="610299" y="2287766"/>
            <a:ext cx="4038601" cy="3941763"/>
          </a:xfrm>
        </p:spPr>
        <p:txBody>
          <a:bodyPr/>
          <a:lstStyle/>
          <a:p>
            <a:pPr lvl="1"/>
            <a:r>
              <a:rPr lang="en-US" dirty="0"/>
              <a:t>Landscaping</a:t>
            </a:r>
          </a:p>
          <a:p>
            <a:pPr lvl="1"/>
            <a:r>
              <a:rPr lang="en-US" dirty="0"/>
              <a:t>Screening</a:t>
            </a:r>
          </a:p>
          <a:p>
            <a:pPr lvl="1"/>
            <a:r>
              <a:rPr lang="en-US" dirty="0"/>
              <a:t>Parking</a:t>
            </a:r>
          </a:p>
          <a:p>
            <a:pPr lvl="1"/>
            <a:r>
              <a:rPr lang="en-US" dirty="0"/>
              <a:t>Frontage improvements</a:t>
            </a:r>
          </a:p>
          <a:p>
            <a:pPr lvl="1"/>
            <a:r>
              <a:rPr lang="en-US" dirty="0"/>
              <a:t>Critical areas</a:t>
            </a:r>
          </a:p>
        </p:txBody>
      </p:sp>
      <p:sp>
        <p:nvSpPr>
          <p:cNvPr id="8" name="Content Placeholder 7">
            <a:extLst>
              <a:ext uri="{FF2B5EF4-FFF2-40B4-BE49-F238E27FC236}">
                <a16:creationId xmlns:a16="http://schemas.microsoft.com/office/drawing/2014/main" id="{C46BDA05-7FE9-6B1A-FC54-7AA499576415}"/>
              </a:ext>
            </a:extLst>
          </p:cNvPr>
          <p:cNvSpPr>
            <a:spLocks noGrp="1"/>
          </p:cNvSpPr>
          <p:nvPr>
            <p:ph sz="quarter" idx="4"/>
          </p:nvPr>
        </p:nvSpPr>
        <p:spPr>
          <a:xfrm>
            <a:off x="4585844" y="2273784"/>
            <a:ext cx="3503103" cy="3941763"/>
          </a:xfrm>
        </p:spPr>
        <p:txBody>
          <a:bodyPr/>
          <a:lstStyle/>
          <a:p>
            <a:pPr lvl="1"/>
            <a:r>
              <a:rPr lang="en-US" dirty="0"/>
              <a:t>Design</a:t>
            </a:r>
          </a:p>
          <a:p>
            <a:pPr lvl="1"/>
            <a:r>
              <a:rPr lang="en-US" dirty="0"/>
              <a:t>Sewer</a:t>
            </a:r>
          </a:p>
          <a:p>
            <a:pPr lvl="1"/>
            <a:r>
              <a:rPr lang="en-US" dirty="0"/>
              <a:t>Water</a:t>
            </a:r>
          </a:p>
          <a:p>
            <a:pPr lvl="1"/>
            <a:r>
              <a:rPr lang="en-US" dirty="0"/>
              <a:t>Stormwater</a:t>
            </a:r>
          </a:p>
          <a:p>
            <a:pPr lvl="1"/>
            <a:r>
              <a:rPr lang="en-US" dirty="0"/>
              <a:t>Erosion</a:t>
            </a:r>
          </a:p>
          <a:p>
            <a:endParaRPr lang="en-US" dirty="0"/>
          </a:p>
        </p:txBody>
      </p:sp>
      <p:sp>
        <p:nvSpPr>
          <p:cNvPr id="3" name="Slide Number Placeholder 2">
            <a:extLst>
              <a:ext uri="{FF2B5EF4-FFF2-40B4-BE49-F238E27FC236}">
                <a16:creationId xmlns:a16="http://schemas.microsoft.com/office/drawing/2014/main" id="{754CD4AB-9348-4D0F-817F-88FEC66D86E2}"/>
              </a:ext>
            </a:extLst>
          </p:cNvPr>
          <p:cNvSpPr>
            <a:spLocks noGrp="1"/>
          </p:cNvSpPr>
          <p:nvPr>
            <p:ph type="sldNum" sz="quarter" idx="12"/>
          </p:nvPr>
        </p:nvSpPr>
        <p:spPr/>
        <p:txBody>
          <a:bodyPr/>
          <a:lstStyle/>
          <a:p>
            <a:fld id="{9DA2484E-2696-4209-A8EB-6B032F44CBDC}" type="slidenum">
              <a:rPr lang="en-US" smtClean="0"/>
              <a:pPr/>
              <a:t>7</a:t>
            </a:fld>
            <a:endParaRPr lang="en-US" dirty="0"/>
          </a:p>
        </p:txBody>
      </p:sp>
      <p:sp>
        <p:nvSpPr>
          <p:cNvPr id="9" name="Title 3">
            <a:extLst>
              <a:ext uri="{FF2B5EF4-FFF2-40B4-BE49-F238E27FC236}">
                <a16:creationId xmlns:a16="http://schemas.microsoft.com/office/drawing/2014/main" id="{B3A1A0EF-12A4-B47C-7B4D-055899A1DDA1}"/>
              </a:ext>
            </a:extLst>
          </p:cNvPr>
          <p:cNvSpPr txBox="1">
            <a:spLocks/>
          </p:cNvSpPr>
          <p:nvPr/>
        </p:nvSpPr>
        <p:spPr>
          <a:xfrm>
            <a:off x="609600" y="1130784"/>
            <a:ext cx="109728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b="0" dirty="0">
                <a:solidFill>
                  <a:schemeClr val="tx1"/>
                </a:solidFill>
                <a:effectLst/>
                <a:latin typeface="+mn-lt"/>
                <a:ea typeface="+mn-ea"/>
                <a:cs typeface="+mn-cs"/>
              </a:rPr>
              <a:t>Proposal</a:t>
            </a:r>
            <a:r>
              <a:rPr lang="en-US" sz="2000" b="0" dirty="0">
                <a:solidFill>
                  <a:schemeClr val="tx1"/>
                </a:solidFill>
                <a:effectLst/>
                <a:latin typeface="+mn-lt"/>
              </a:rPr>
              <a:t> must comply with applicable regulations including:</a:t>
            </a:r>
          </a:p>
        </p:txBody>
      </p:sp>
      <p:sp>
        <p:nvSpPr>
          <p:cNvPr id="5" name="TextBox 4">
            <a:extLst>
              <a:ext uri="{FF2B5EF4-FFF2-40B4-BE49-F238E27FC236}">
                <a16:creationId xmlns:a16="http://schemas.microsoft.com/office/drawing/2014/main" id="{B95E148E-7BBD-6D49-9C6C-9EF5ED9006EC}"/>
              </a:ext>
            </a:extLst>
          </p:cNvPr>
          <p:cNvSpPr txBox="1"/>
          <p:nvPr/>
        </p:nvSpPr>
        <p:spPr>
          <a:xfrm>
            <a:off x="9448800" y="5029200"/>
            <a:ext cx="2080896"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b="1" dirty="0"/>
              <a:t>Reference</a:t>
            </a:r>
          </a:p>
          <a:p>
            <a:r>
              <a:rPr lang="en-US" dirty="0"/>
              <a:t>Findings: 5-34, 39-40,</a:t>
            </a:r>
          </a:p>
        </p:txBody>
      </p:sp>
    </p:spTree>
    <p:extLst>
      <p:ext uri="{BB962C8B-B14F-4D97-AF65-F5344CB8AC3E}">
        <p14:creationId xmlns:p14="http://schemas.microsoft.com/office/powerpoint/2010/main" val="30397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25E3-A8DA-F5B8-CE0E-5AA41F907E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386C27-6C93-9E3F-B12A-4EEE79B8D630}"/>
              </a:ext>
            </a:extLst>
          </p:cNvPr>
          <p:cNvSpPr>
            <a:spLocks noGrp="1"/>
          </p:cNvSpPr>
          <p:nvPr>
            <p:ph idx="1"/>
          </p:nvPr>
        </p:nvSpPr>
        <p:spPr/>
        <p:txBody>
          <a:bodyPr>
            <a:normAutofit/>
          </a:bodyPr>
          <a:lstStyle/>
          <a:p>
            <a:endParaRPr lang="en-US" dirty="0"/>
          </a:p>
          <a:p>
            <a:r>
              <a:rPr lang="en-US" dirty="0"/>
              <a:t>Requirements:</a:t>
            </a:r>
          </a:p>
          <a:p>
            <a:pPr lvl="1"/>
            <a:r>
              <a:rPr lang="en-US" sz="2000" dirty="0"/>
              <a:t>Mitigation sequencing</a:t>
            </a:r>
          </a:p>
          <a:p>
            <a:pPr lvl="2"/>
            <a:r>
              <a:rPr lang="en-US" sz="1800" dirty="0"/>
              <a:t>Avoidance</a:t>
            </a:r>
          </a:p>
          <a:p>
            <a:pPr lvl="2"/>
            <a:r>
              <a:rPr lang="en-US" sz="1800" dirty="0"/>
              <a:t>Minimization</a:t>
            </a:r>
          </a:p>
          <a:p>
            <a:pPr lvl="2"/>
            <a:r>
              <a:rPr lang="en-US" sz="1800" dirty="0"/>
              <a:t>Repair</a:t>
            </a:r>
          </a:p>
          <a:p>
            <a:pPr lvl="2"/>
            <a:r>
              <a:rPr lang="en-US" sz="1800" dirty="0"/>
              <a:t>Restoration</a:t>
            </a:r>
          </a:p>
          <a:p>
            <a:pPr lvl="2"/>
            <a:r>
              <a:rPr lang="en-US" sz="1800" dirty="0"/>
              <a:t>Preservation/maintenance</a:t>
            </a:r>
          </a:p>
          <a:p>
            <a:pPr lvl="2"/>
            <a:r>
              <a:rPr lang="en-US" sz="1800" dirty="0"/>
              <a:t>Compensation</a:t>
            </a:r>
          </a:p>
          <a:p>
            <a:pPr lvl="2"/>
            <a:r>
              <a:rPr lang="en-US" sz="1800" dirty="0"/>
              <a:t>Monitoring</a:t>
            </a:r>
          </a:p>
          <a:p>
            <a:pPr marL="109728"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BD278341-DB35-0309-E947-DEF377C5C709}"/>
              </a:ext>
            </a:extLst>
          </p:cNvPr>
          <p:cNvSpPr>
            <a:spLocks noGrp="1"/>
          </p:cNvSpPr>
          <p:nvPr>
            <p:ph type="title"/>
          </p:nvPr>
        </p:nvSpPr>
        <p:spPr/>
        <p:txBody>
          <a:bodyPr/>
          <a:lstStyle/>
          <a:p>
            <a:r>
              <a:rPr lang="en-US" dirty="0"/>
              <a:t>Critical Area Permit</a:t>
            </a:r>
          </a:p>
        </p:txBody>
      </p:sp>
      <p:sp>
        <p:nvSpPr>
          <p:cNvPr id="4" name="Slide Number Placeholder 3">
            <a:extLst>
              <a:ext uri="{FF2B5EF4-FFF2-40B4-BE49-F238E27FC236}">
                <a16:creationId xmlns:a16="http://schemas.microsoft.com/office/drawing/2014/main" id="{73FC1877-5334-1795-50FD-F8D5C8D3CA85}"/>
              </a:ext>
            </a:extLst>
          </p:cNvPr>
          <p:cNvSpPr>
            <a:spLocks noGrp="1"/>
          </p:cNvSpPr>
          <p:nvPr>
            <p:ph type="sldNum" sz="quarter" idx="12"/>
          </p:nvPr>
        </p:nvSpPr>
        <p:spPr/>
        <p:txBody>
          <a:bodyPr/>
          <a:lstStyle/>
          <a:p>
            <a:fld id="{9DA2484E-2696-4209-A8EB-6B032F44CBDC}" type="slidenum">
              <a:rPr lang="en-US" smtClean="0"/>
              <a:pPr/>
              <a:t>8</a:t>
            </a:fld>
            <a:endParaRPr lang="en-US" dirty="0"/>
          </a:p>
        </p:txBody>
      </p:sp>
    </p:spTree>
    <p:extLst>
      <p:ext uri="{BB962C8B-B14F-4D97-AF65-F5344CB8AC3E}">
        <p14:creationId xmlns:p14="http://schemas.microsoft.com/office/powerpoint/2010/main" val="362030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220EF-337E-DE99-8C28-5C650CC4D3F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B4DFD-CDC1-764D-8856-2EFF99FF6E97}"/>
              </a:ext>
            </a:extLst>
          </p:cNvPr>
          <p:cNvSpPr>
            <a:spLocks noGrp="1"/>
          </p:cNvSpPr>
          <p:nvPr>
            <p:ph type="sldNum" sz="quarter" idx="12"/>
          </p:nvPr>
        </p:nvSpPr>
        <p:spPr/>
        <p:txBody>
          <a:bodyPr/>
          <a:lstStyle/>
          <a:p>
            <a:fld id="{9DA2484E-2696-4209-A8EB-6B032F44CBDC}" type="slidenum">
              <a:rPr lang="en-US" smtClean="0"/>
              <a:pPr/>
              <a:t>9</a:t>
            </a:fld>
            <a:endParaRPr lang="en-US" dirty="0"/>
          </a:p>
        </p:txBody>
      </p:sp>
      <p:sp>
        <p:nvSpPr>
          <p:cNvPr id="32" name="Title 31">
            <a:extLst>
              <a:ext uri="{FF2B5EF4-FFF2-40B4-BE49-F238E27FC236}">
                <a16:creationId xmlns:a16="http://schemas.microsoft.com/office/drawing/2014/main" id="{BC53F1AA-9614-82FA-53B2-25ECF239E62F}"/>
              </a:ext>
            </a:extLst>
          </p:cNvPr>
          <p:cNvSpPr>
            <a:spLocks noGrp="1"/>
          </p:cNvSpPr>
          <p:nvPr>
            <p:ph type="title"/>
          </p:nvPr>
        </p:nvSpPr>
        <p:spPr/>
        <p:txBody>
          <a:bodyPr/>
          <a:lstStyle/>
          <a:p>
            <a:r>
              <a:rPr lang="en-US" dirty="0"/>
              <a:t>Critical Areas</a:t>
            </a:r>
          </a:p>
        </p:txBody>
      </p:sp>
      <p:sp>
        <p:nvSpPr>
          <p:cNvPr id="15" name="Content Placeholder 1">
            <a:extLst>
              <a:ext uri="{FF2B5EF4-FFF2-40B4-BE49-F238E27FC236}">
                <a16:creationId xmlns:a16="http://schemas.microsoft.com/office/drawing/2014/main" id="{3D5536BB-A66F-61B1-485D-97C8C52C1D2A}"/>
              </a:ext>
            </a:extLst>
          </p:cNvPr>
          <p:cNvSpPr txBox="1">
            <a:spLocks/>
          </p:cNvSpPr>
          <p:nvPr/>
        </p:nvSpPr>
        <p:spPr>
          <a:xfrm>
            <a:off x="609600" y="1299996"/>
            <a:ext cx="4243851"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dirty="0"/>
              <a:t>Oregon white oaks</a:t>
            </a:r>
          </a:p>
          <a:p>
            <a:pPr lvl="1"/>
            <a:r>
              <a:rPr lang="en-US" sz="2400" b="1" dirty="0"/>
              <a:t>1 removed</a:t>
            </a:r>
          </a:p>
          <a:p>
            <a:pPr lvl="1"/>
            <a:r>
              <a:rPr lang="en-US" sz="2400" b="1" dirty="0"/>
              <a:t>587 sq. ft. of impacted dripline</a:t>
            </a:r>
            <a:endParaRPr lang="en-US" sz="2400" dirty="0"/>
          </a:p>
          <a:p>
            <a:endParaRPr lang="en-US" dirty="0"/>
          </a:p>
        </p:txBody>
      </p:sp>
      <p:pic>
        <p:nvPicPr>
          <p:cNvPr id="3" name="Picture 2">
            <a:extLst>
              <a:ext uri="{FF2B5EF4-FFF2-40B4-BE49-F238E27FC236}">
                <a16:creationId xmlns:a16="http://schemas.microsoft.com/office/drawing/2014/main" id="{BAB0851D-670B-C4EF-306C-922D998593D2}"/>
              </a:ext>
            </a:extLst>
          </p:cNvPr>
          <p:cNvPicPr>
            <a:picLocks noChangeAspect="1"/>
          </p:cNvPicPr>
          <p:nvPr/>
        </p:nvPicPr>
        <p:blipFill>
          <a:blip r:embed="rId2"/>
          <a:stretch>
            <a:fillRect/>
          </a:stretch>
        </p:blipFill>
        <p:spPr>
          <a:xfrm>
            <a:off x="4853451" y="-13855"/>
            <a:ext cx="7338549" cy="6858000"/>
          </a:xfrm>
          <a:prstGeom prst="rect">
            <a:avLst/>
          </a:prstGeom>
        </p:spPr>
      </p:pic>
      <p:pic>
        <p:nvPicPr>
          <p:cNvPr id="10" name="Picture 9">
            <a:extLst>
              <a:ext uri="{FF2B5EF4-FFF2-40B4-BE49-F238E27FC236}">
                <a16:creationId xmlns:a16="http://schemas.microsoft.com/office/drawing/2014/main" id="{83E0040F-A01C-138F-B87C-51708C864387}"/>
              </a:ext>
            </a:extLst>
          </p:cNvPr>
          <p:cNvPicPr>
            <a:picLocks noChangeAspect="1"/>
          </p:cNvPicPr>
          <p:nvPr/>
        </p:nvPicPr>
        <p:blipFill>
          <a:blip r:embed="rId3"/>
          <a:stretch>
            <a:fillRect/>
          </a:stretch>
        </p:blipFill>
        <p:spPr>
          <a:xfrm>
            <a:off x="3124200" y="5558004"/>
            <a:ext cx="1619250" cy="504825"/>
          </a:xfrm>
          <a:prstGeom prst="rect">
            <a:avLst/>
          </a:prstGeom>
        </p:spPr>
      </p:pic>
      <p:sp>
        <p:nvSpPr>
          <p:cNvPr id="2" name="Arrow: Down 1">
            <a:extLst>
              <a:ext uri="{FF2B5EF4-FFF2-40B4-BE49-F238E27FC236}">
                <a16:creationId xmlns:a16="http://schemas.microsoft.com/office/drawing/2014/main" id="{6E9F0C88-BD41-8210-C5E4-F4A1BC2BAA14}"/>
              </a:ext>
            </a:extLst>
          </p:cNvPr>
          <p:cNvSpPr/>
          <p:nvPr/>
        </p:nvSpPr>
        <p:spPr>
          <a:xfrm rot="2073676">
            <a:off x="10715357" y="2878587"/>
            <a:ext cx="533400" cy="206840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773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77741</TotalTime>
  <Words>739</Words>
  <Application>Microsoft Office PowerPoint</Application>
  <PresentationFormat>Widescreen</PresentationFormat>
  <Paragraphs>187</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Lucida Sans Unicode</vt:lpstr>
      <vt:lpstr>Verdana</vt:lpstr>
      <vt:lpstr>Wingdings 2</vt:lpstr>
      <vt:lpstr>Wingdings 3</vt:lpstr>
      <vt:lpstr>Concourse</vt:lpstr>
      <vt:lpstr>Trammell Crow Woodland Industrial Site Plan Review/Major Variance/Critical Areas Permit Hearing WLD-2023-019</vt:lpstr>
      <vt:lpstr>Proposal</vt:lpstr>
      <vt:lpstr>Site Plan</vt:lpstr>
      <vt:lpstr>Location</vt:lpstr>
      <vt:lpstr>Light Industrial (I-1)</vt:lpstr>
      <vt:lpstr>Development Standards</vt:lpstr>
      <vt:lpstr>SPR– Criteria to Approve</vt:lpstr>
      <vt:lpstr>Critical Area Permit</vt:lpstr>
      <vt:lpstr>Critical Areas</vt:lpstr>
      <vt:lpstr>Critical Areas</vt:lpstr>
      <vt:lpstr>Major Variance</vt:lpstr>
      <vt:lpstr>Mitigation</vt:lpstr>
      <vt:lpstr>Mitigation</vt:lpstr>
      <vt:lpstr>Site</vt:lpstr>
      <vt:lpstr>Site</vt:lpstr>
      <vt:lpstr>Site</vt:lpstr>
      <vt:lpstr>Site</vt:lpstr>
      <vt:lpstr>Staff Recommendation</vt:lpstr>
      <vt:lpstr>Site Plan</vt:lpstr>
      <vt:lpstr>Critical Area Variance Criteria</vt:lpstr>
      <vt:lpstr>Critical Area Variance Criteria</vt:lpstr>
      <vt:lpstr>Critical Area Variance Criteria</vt:lpstr>
      <vt:lpstr>Critical Area Variance Criteria</vt:lpstr>
      <vt:lpstr>Major Variance Criteria</vt:lpstr>
      <vt:lpstr>Major Variance Criteria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Travis Goddard</dc:creator>
  <cp:lastModifiedBy>Travis Goddard</cp:lastModifiedBy>
  <cp:revision>1129</cp:revision>
  <cp:lastPrinted>2019-05-16T23:17:41Z</cp:lastPrinted>
  <dcterms:created xsi:type="dcterms:W3CDTF">2014-12-12T21:20:22Z</dcterms:created>
  <dcterms:modified xsi:type="dcterms:W3CDTF">2024-02-27T23:07:50Z</dcterms:modified>
</cp:coreProperties>
</file>