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634" r:id="rId2"/>
    <p:sldId id="743" r:id="rId3"/>
    <p:sldId id="736" r:id="rId4"/>
    <p:sldId id="741" r:id="rId5"/>
    <p:sldId id="738" r:id="rId6"/>
    <p:sldId id="735" r:id="rId7"/>
    <p:sldId id="734" r:id="rId8"/>
    <p:sldId id="726" r:id="rId9"/>
    <p:sldId id="730" r:id="rId10"/>
    <p:sldId id="706" r:id="rId11"/>
    <p:sldId id="716" r:id="rId12"/>
    <p:sldId id="712" r:id="rId13"/>
    <p:sldId id="713" r:id="rId14"/>
    <p:sldId id="722" r:id="rId15"/>
    <p:sldId id="715" r:id="rId16"/>
    <p:sldId id="717" r:id="rId17"/>
    <p:sldId id="724" r:id="rId18"/>
    <p:sldId id="718" r:id="rId19"/>
    <p:sldId id="719" r:id="rId20"/>
    <p:sldId id="727" r:id="rId21"/>
    <p:sldId id="720" r:id="rId22"/>
    <p:sldId id="737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A1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6106" autoAdjust="0"/>
  </p:normalViewPr>
  <p:slideViewPr>
    <p:cSldViewPr>
      <p:cViewPr varScale="1">
        <p:scale>
          <a:sx n="81" d="100"/>
          <a:sy n="81" d="100"/>
        </p:scale>
        <p:origin x="126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2" tIns="48323" rIns="96642" bIns="483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2" tIns="48323" rIns="96642" bIns="48323" rtlCol="0"/>
          <a:lstStyle>
            <a:lvl1pPr algn="r">
              <a:defRPr sz="1200"/>
            </a:lvl1pPr>
          </a:lstStyle>
          <a:p>
            <a:fld id="{7824EC7D-2322-4DB0-84EC-BD70668474D2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2" tIns="48323" rIns="96642" bIns="483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2" tIns="48323" rIns="96642" bIns="48323" rtlCol="0" anchor="b"/>
          <a:lstStyle>
            <a:lvl1pPr algn="r">
              <a:defRPr sz="1200"/>
            </a:lvl1pPr>
          </a:lstStyle>
          <a:p>
            <a:fld id="{04A9A82B-52C9-48FD-811E-78D167CB63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11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46CFEC53-730C-4616-A9F1-F1017770F020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EF331FD2-3453-407E-9563-FEE85137F0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31FD2-3453-407E-9563-FEE85137F0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3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9D81FA-013B-43B3-9B2E-C1F261D39763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F621-B910-49BF-8EF2-798D4983D9D0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D29-3C7F-4A2E-8497-C2997DA8F461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5CBF-976F-4387-A4D4-C35B4E668ED0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D48D-4EC1-4A97-AC48-8F11F3E2676A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4EC2-8860-4C06-8C50-3BCED94B2C87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18A9-F4A3-4721-8912-6FD4566642B4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0656-5C0B-461E-9506-33775F0EA374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4E93-5BF3-41E5-96C3-4508F723351F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19DB1ED-B3E6-4487-866A-7886EDBCB286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3230F1-2DFD-417B-A917-789F69B143EC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5DFD523-8DA8-4535-A51C-BA6AC9AB084F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DA2484E-2696-4209-A8EB-6B032F44CB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698422"/>
            <a:ext cx="8534400" cy="1461156"/>
          </a:xfrm>
        </p:spPr>
        <p:txBody>
          <a:bodyPr>
            <a:normAutofit/>
          </a:bodyPr>
          <a:lstStyle/>
          <a:p>
            <a:r>
              <a:rPr lang="en-US" sz="4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Retooling Our Code</a:t>
            </a:r>
            <a:br>
              <a:rPr lang="en-US" sz="4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 Batch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934276"/>
            <a:ext cx="7772400" cy="620311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at 7 p.m.                                     October 2, 2023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976183" y="386333"/>
            <a:ext cx="6057900" cy="87005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Council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6E331-39B7-4EC5-8E94-5778D1B59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2209800" cy="952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AF44F-6D6F-4A73-87EB-D92DB5DBF2FA}"/>
              </a:ext>
            </a:extLst>
          </p:cNvPr>
          <p:cNvSpPr txBox="1"/>
          <p:nvPr/>
        </p:nvSpPr>
        <p:spPr>
          <a:xfrm>
            <a:off x="6212840" y="467759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Notice: </a:t>
            </a:r>
            <a:r>
              <a:rPr lang="en-US" i="1" dirty="0"/>
              <a:t>This meeting will be recorded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37A76-8EAF-4B9C-A087-7838B4E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WMC 17.16.080 – Performance Standards</a:t>
            </a:r>
          </a:p>
          <a:p>
            <a:endParaRPr lang="en-US" sz="900" dirty="0"/>
          </a:p>
          <a:p>
            <a:pPr marL="850392" lvl="1" indent="-457200">
              <a:buAutoNum type="arabicPeriod" startAt="5"/>
            </a:pPr>
            <a:r>
              <a:rPr lang="en-US" dirty="0">
                <a:solidFill>
                  <a:srgbClr val="FF0000"/>
                </a:solidFill>
              </a:rPr>
              <a:t>Fences in street side yards and reverse lot yards.</a:t>
            </a:r>
          </a:p>
          <a:p>
            <a:pPr marL="39319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The responsible official may approve a six (6) foot fence on a lot line if the lot has multiple lot lines fronting on a street. Such fences must meet sight distance requirements, if not located in the front yard, and may only be approved if the fence fronts on one of the streets: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13 (ORD 1546)</a:t>
            </a:r>
          </a:p>
        </p:txBody>
      </p:sp>
    </p:spTree>
    <p:extLst>
      <p:ext uri="{BB962C8B-B14F-4D97-AF65-F5344CB8AC3E}">
        <p14:creationId xmlns:p14="http://schemas.microsoft.com/office/powerpoint/2010/main" val="135947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09600" y="1481329"/>
            <a:ext cx="12192000" cy="5291741"/>
          </a:xfrm>
        </p:spPr>
        <p:txBody>
          <a:bodyPr>
            <a:normAutofit/>
          </a:bodyPr>
          <a:lstStyle/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Route – 503 (aka SR-503 and Lewis River Road)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4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south of Davidson Avenue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Pekin from 5</a:t>
            </a:r>
            <a:r>
              <a:rPr lang="en-US" sz="24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to the South City Limits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Goerig Street from East Scott Avenue to SR-503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 Scott Avenue from Interstate Five (I-5) to Old Pacific Highway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Hillshire Drive 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Insel Road</a:t>
            </a:r>
          </a:p>
          <a:p>
            <a:pPr marL="1844675" indent="-342900">
              <a:spcBef>
                <a:spcPts val="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Gun Club Road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Taller Fence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67911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990F46-E07B-988E-3EB1-1187E230C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070" y="1481138"/>
            <a:ext cx="9595729" cy="460167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EE17C-C786-CC6D-F2AD-82ABE1FF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09563-747D-53D9-CDD0-53F2D277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Route 503</a:t>
            </a:r>
          </a:p>
        </p:txBody>
      </p:sp>
    </p:spTree>
    <p:extLst>
      <p:ext uri="{BB962C8B-B14F-4D97-AF65-F5344CB8AC3E}">
        <p14:creationId xmlns:p14="http://schemas.microsoft.com/office/powerpoint/2010/main" val="335086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8708BC-F5B5-8BE4-298B-D62B249E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F38C0F-2FD7-3203-0D0A-2A011866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A7AB7-196D-CFB5-E420-51CF7E34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03266-E358-1189-6644-82A98B48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24" y="1104575"/>
            <a:ext cx="10040751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EE17C-C786-CC6D-F2AD-82ABE1FF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09563-747D-53D9-CDD0-53F2D277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Club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4B262-6FB3-7758-1A19-D9910BDD3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7" b="11111"/>
          <a:stretch/>
        </p:blipFill>
        <p:spPr>
          <a:xfrm>
            <a:off x="1371600" y="1219200"/>
            <a:ext cx="970383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C3FBF7-067F-7BE5-8738-C2149A3AA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9BB62-0906-63EF-67A8-D2BFEE74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A84840-0BE1-0F41-F2E3-48AE15D2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Doesn’t apply to front yards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9674-0793-B011-27A0-9647239F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97272"/>
            <a:ext cx="10920096" cy="54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3F468C-A255-E2D7-6A08-12E87E671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2D724-AB23-BE01-1AC6-815AD0CE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9FB9B2-883F-B82E-5CBB-2E605FB4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74A9B-AE01-DF67-D7D6-3ADB56B4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424" y="1077926"/>
            <a:ext cx="12616000" cy="48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2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EE17C-C786-CC6D-F2AD-82ABE1FF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09563-747D-53D9-CDD0-53F2D277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Scott Avenue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4E1D-72A8-9B1D-C48E-358F0004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967"/>
            <a:ext cx="12192000" cy="53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F8D686-06EE-1BF4-7903-C610B1148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397C75-7788-CD51-4E25-3CC4E8C0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65842D-7BE4-A8B9-A86B-5A8FA54E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433AB-65B2-A633-DE6A-FAAE50A7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6" y="1118865"/>
            <a:ext cx="11660227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7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00D6C-8F42-BFCD-B5AC-2B7CDAEC4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A522C3-4114-5E9F-0B83-01E9F547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06109C-0ABD-F293-8A33-89B44134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65AFC-E8BD-498F-7AB0-FA2EAF28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92" y="1233180"/>
            <a:ext cx="11412300" cy="4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Title 1 – General Provisions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Removed “Old National Bank”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Replaced with Woodland Police Department (lobby)</a:t>
            </a:r>
          </a:p>
          <a:p>
            <a:pPr lvl="1"/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 (ORD 1546)</a:t>
            </a:r>
          </a:p>
        </p:txBody>
      </p:sp>
    </p:spTree>
    <p:extLst>
      <p:ext uri="{BB962C8B-B14F-4D97-AF65-F5344CB8AC3E}">
        <p14:creationId xmlns:p14="http://schemas.microsoft.com/office/powerpoint/2010/main" val="281483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EE17C-C786-CC6D-F2AD-82ABE1FF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09563-747D-53D9-CDD0-53F2D277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68327-00D8-D0C4-2B9A-EEBDAF4F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415"/>
            <a:ext cx="12192000" cy="50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4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B96A42-B98D-7EA6-FFA2-1D1E7A0B4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E4E17-AA51-1D74-C14B-E135D19A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F12C29-F002-8D6B-4FCE-213F1945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A7E4E-CE6A-D226-C6BB-2F14E22BF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0" y="864464"/>
            <a:ext cx="12741353" cy="5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Title 17 – Zoning corrections</a:t>
            </a:r>
          </a:p>
          <a:p>
            <a:pPr lvl="1"/>
            <a:endParaRPr lang="en-US" dirty="0"/>
          </a:p>
          <a:p>
            <a:pPr lvl="1"/>
            <a:r>
              <a:rPr lang="en-US" sz="2800" dirty="0"/>
              <a:t>Changes “an” to “and” in WMC 17.36.130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Add the word “in” to WMC 17.44.240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“Development listed WMC 14.44…”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“Development listed</a:t>
            </a:r>
            <a:r>
              <a:rPr lang="en-US" b="1" u="sng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in</a:t>
            </a:r>
            <a:r>
              <a:rPr lang="en-US" b="1" u="sng" dirty="0"/>
              <a:t> </a:t>
            </a:r>
            <a:r>
              <a:rPr lang="en-US" dirty="0"/>
              <a:t>WMC 14.44…”</a:t>
            </a:r>
          </a:p>
          <a:p>
            <a:pPr marL="109728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14 &amp; 15 (ORD 1546)</a:t>
            </a:r>
          </a:p>
        </p:txBody>
      </p:sp>
    </p:spTree>
    <p:extLst>
      <p:ext uri="{BB962C8B-B14F-4D97-AF65-F5344CB8AC3E}">
        <p14:creationId xmlns:p14="http://schemas.microsoft.com/office/powerpoint/2010/main" val="227010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Title 2 – CITY COUNCIL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r>
              <a:rPr lang="en-US" dirty="0"/>
              <a:t>Changed to reflect new location of Council Chambers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FROM 100 Davidson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the Police station</a:t>
            </a:r>
          </a:p>
          <a:p>
            <a:pPr lvl="1"/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 (ORD 1546)</a:t>
            </a:r>
          </a:p>
        </p:txBody>
      </p:sp>
    </p:spTree>
    <p:extLst>
      <p:ext uri="{BB962C8B-B14F-4D97-AF65-F5344CB8AC3E}">
        <p14:creationId xmlns:p14="http://schemas.microsoft.com/office/powerpoint/2010/main" val="310780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Title 8 – NUISANCES</a:t>
            </a:r>
          </a:p>
          <a:p>
            <a:pPr lvl="1"/>
            <a:r>
              <a:rPr lang="en-US" dirty="0"/>
              <a:t>Proposed Language</a:t>
            </a:r>
          </a:p>
          <a:p>
            <a:pPr lvl="1"/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3 (Cowlitz Code imported)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12AD4-1715-38E0-6EAE-58ECD47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62200"/>
            <a:ext cx="10363200" cy="43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0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WMC 10.56.045 - Parking at restricted curbs – Safety Zones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Language has been proposed for the designation of safety zones and authorizing the police department to cite and tow vehicles that park in painted safety zones.</a:t>
            </a:r>
            <a:endParaRPr lang="en-US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4 (ORD 1546)</a:t>
            </a:r>
          </a:p>
        </p:txBody>
      </p:sp>
    </p:spTree>
    <p:extLst>
      <p:ext uri="{BB962C8B-B14F-4D97-AF65-F5344CB8AC3E}">
        <p14:creationId xmlns:p14="http://schemas.microsoft.com/office/powerpoint/2010/main" val="93670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291741"/>
          </a:xfrm>
        </p:spPr>
        <p:txBody>
          <a:bodyPr>
            <a:normAutofit/>
          </a:bodyPr>
          <a:lstStyle/>
          <a:p>
            <a:r>
              <a:rPr lang="en-US" dirty="0"/>
              <a:t>Title 16 - Subdivisions</a:t>
            </a:r>
          </a:p>
          <a:p>
            <a:pPr lvl="1"/>
            <a:r>
              <a:rPr lang="en-US" dirty="0"/>
              <a:t>Language has been proposed for requiring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Electronic copies in .pdf format</a:t>
            </a:r>
          </a:p>
          <a:p>
            <a:pPr lvl="2"/>
            <a:r>
              <a:rPr lang="en-US" dirty="0"/>
              <a:t>Removal of “mylar” from the code</a:t>
            </a:r>
          </a:p>
          <a:p>
            <a:pPr lvl="2"/>
            <a:r>
              <a:rPr lang="en-US" dirty="0"/>
              <a:t>Removal of references to “</a:t>
            </a:r>
            <a:r>
              <a:rPr lang="en-US" dirty="0" err="1"/>
              <a:t>india</a:t>
            </a:r>
            <a:r>
              <a:rPr lang="en-US" dirty="0"/>
              <a:t>” ink</a:t>
            </a:r>
          </a:p>
          <a:p>
            <a:pPr lvl="2"/>
            <a:r>
              <a:rPr lang="en-US" dirty="0"/>
              <a:t>Clarification of WMC 16.32.010 – Applicability</a:t>
            </a:r>
          </a:p>
          <a:p>
            <a:pPr lvl="2"/>
            <a:r>
              <a:rPr lang="en-US" dirty="0"/>
              <a:t>Clarification of duties for CDD to process subdivisions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 5 thru 11 (ORD 1546)</a:t>
            </a:r>
          </a:p>
        </p:txBody>
      </p:sp>
    </p:spTree>
    <p:extLst>
      <p:ext uri="{BB962C8B-B14F-4D97-AF65-F5344CB8AC3E}">
        <p14:creationId xmlns:p14="http://schemas.microsoft.com/office/powerpoint/2010/main" val="224466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30"/>
            <a:ext cx="10972800" cy="4926616"/>
          </a:xfrm>
        </p:spPr>
        <p:txBody>
          <a:bodyPr>
            <a:normAutofit/>
          </a:bodyPr>
          <a:lstStyle/>
          <a:p>
            <a:r>
              <a:rPr lang="en-US" dirty="0"/>
              <a:t>ADA ramps in setbacks</a:t>
            </a:r>
          </a:p>
          <a:p>
            <a:pPr lvl="1"/>
            <a:r>
              <a:rPr lang="en-US" dirty="0"/>
              <a:t>Low-density Residential zones only</a:t>
            </a:r>
          </a:p>
          <a:p>
            <a:pPr marL="393192" lvl="1" indent="0">
              <a:buNone/>
            </a:pP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3192" lvl="1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WMC 17.16.080 Performance Standards </a:t>
            </a:r>
          </a:p>
          <a:p>
            <a:pPr marL="393192" lvl="1" indent="0">
              <a:buNone/>
            </a:pP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3192" lvl="1" indent="0">
              <a:buNone/>
            </a:pP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	Ramps for ADA access to existing residences, when in a required front, side or rear setback. Such exempt ramp structures must meet building code, fire code, and required lot coverage standard is not exceeded.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12 (ORD 1546)</a:t>
            </a:r>
          </a:p>
        </p:txBody>
      </p:sp>
    </p:spTree>
    <p:extLst>
      <p:ext uri="{BB962C8B-B14F-4D97-AF65-F5344CB8AC3E}">
        <p14:creationId xmlns:p14="http://schemas.microsoft.com/office/powerpoint/2010/main" val="327008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5EC04-B5E2-4A7E-AB00-739661CE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30"/>
            <a:ext cx="10972800" cy="4926616"/>
          </a:xfrm>
        </p:spPr>
        <p:txBody>
          <a:bodyPr>
            <a:normAutofit/>
          </a:bodyPr>
          <a:lstStyle/>
          <a:p>
            <a:r>
              <a:rPr lang="en-US" dirty="0"/>
              <a:t>Code cross-reference correction</a:t>
            </a:r>
          </a:p>
          <a:p>
            <a:pPr lvl="1"/>
            <a:r>
              <a:rPr lang="en-US" dirty="0"/>
              <a:t>In that same code section regarding fence height, the cross reference should say (J) not (K)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code section was adopted in 2000, and the codes subsections were renumbered at that time.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Subsection K talks about the height of Schools and Churches.</a:t>
            </a:r>
          </a:p>
          <a:p>
            <a:pPr lvl="1"/>
            <a:endParaRPr lang="en-US" dirty="0"/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Subsection J talks about Sight Distance Requirements.</a:t>
            </a:r>
          </a:p>
          <a:p>
            <a:pPr marL="109728" indent="0">
              <a:buNone/>
            </a:pPr>
            <a:r>
              <a:rPr lang="en-US" dirty="0"/>
              <a:t>So, J is the only one that makes sense.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D056-ABCC-4256-8F13-58C96541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BCFA9A-BF36-40A5-8725-20623C0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13 (ORD 1546)</a:t>
            </a:r>
          </a:p>
        </p:txBody>
      </p:sp>
    </p:spTree>
    <p:extLst>
      <p:ext uri="{BB962C8B-B14F-4D97-AF65-F5344CB8AC3E}">
        <p14:creationId xmlns:p14="http://schemas.microsoft.com/office/powerpoint/2010/main" val="120793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56BFF-684E-B666-079C-AC61CE58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484E-2696-4209-A8EB-6B032F44CBD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E4A2D-0B8C-B6ED-AB3F-9D82F8875DD1}"/>
              </a:ext>
            </a:extLst>
          </p:cNvPr>
          <p:cNvSpPr txBox="1"/>
          <p:nvPr/>
        </p:nvSpPr>
        <p:spPr>
          <a:xfrm>
            <a:off x="328103" y="457200"/>
            <a:ext cx="11430000" cy="569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75" marR="0" indent="-603250">
              <a:lnSpc>
                <a:spcPct val="115000"/>
              </a:lnSpc>
              <a:spcBef>
                <a:spcPts val="9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17.16.080 Performance standards.</a:t>
            </a:r>
          </a:p>
          <a:p>
            <a:pPr marL="301625" marR="0" indent="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special performance standards shall apply to properties located in the LDR district: </a:t>
            </a:r>
          </a:p>
          <a:p>
            <a:pPr marL="904875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	Fences, Walls and Hedges.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 as regulated under subsection </a:t>
            </a: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2000" b="1" u="sng" strike="sngStrike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this section, fences and walls constructed shall not exceed a maximum height above the adjacent grade as set forth herein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206500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	Fences, walls and hedges located within the required front yard or within a fifteen-foot setback from the street side property line shall not exceed a height of three feet where fences, walls and hedges would provide less than fifty percent visibility. Fences, walls, and hedges providing at least fifty percent visibility shall not exceed a height of four feet within the required front yard or within a fifteen-foot setback from the street side property line. Examples of fences that could meet the fifty percent visibility include spaced rail fences, spaced picket fences, and chain link fences. </a:t>
            </a:r>
          </a:p>
          <a:p>
            <a:pPr marL="1206500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Fences and walls located within the rear yard or interior side yard shall not exceed a total height of six feet. </a:t>
            </a:r>
          </a:p>
          <a:p>
            <a:pPr marL="1206500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On every lot where the adjoining lot is used for nonresidential purposes, then a fence of not to exceed six feet may be constructed along the side of the lot separating a residential lot from the lot being used for nonresidential purposes; provided, that when and if the adjoining lot is converted to a residential use, then the fence shall be altered to conform. </a:t>
            </a:r>
          </a:p>
          <a:p>
            <a:pPr marL="1206500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Fences utilized to enclose drainage detention ponds or other drainage facilities shall meet the above regulations, as well as any other applicable regulations of this code.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67DFB6-3E49-E15E-A9DA-B03D602DE7FE}"/>
              </a:ext>
            </a:extLst>
          </p:cNvPr>
          <p:cNvSpPr/>
          <p:nvPr/>
        </p:nvSpPr>
        <p:spPr>
          <a:xfrm>
            <a:off x="7467600" y="1447800"/>
            <a:ext cx="990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557931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80822</TotalTime>
  <Words>847</Words>
  <Application>Microsoft Office PowerPoint</Application>
  <PresentationFormat>Widescreen</PresentationFormat>
  <Paragraphs>116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Courier New</vt:lpstr>
      <vt:lpstr>Lucida Sans Unicode</vt:lpstr>
      <vt:lpstr>Verdana</vt:lpstr>
      <vt:lpstr>Wingdings 2</vt:lpstr>
      <vt:lpstr>Wingdings 3</vt:lpstr>
      <vt:lpstr>Concourse</vt:lpstr>
      <vt:lpstr>Retooling Our Code 2023 Batch</vt:lpstr>
      <vt:lpstr>Section 1 (ORD 1546)</vt:lpstr>
      <vt:lpstr>Section 2 (ORD 1546)</vt:lpstr>
      <vt:lpstr>Section 3 (Cowlitz Code imported)</vt:lpstr>
      <vt:lpstr>Section 4 (ORD 1546)</vt:lpstr>
      <vt:lpstr>Sections 5 thru 11 (ORD 1546)</vt:lpstr>
      <vt:lpstr>Section 12 (ORD 1546)</vt:lpstr>
      <vt:lpstr>Section 13 (ORD 1546)</vt:lpstr>
      <vt:lpstr>PowerPoint Presentation</vt:lpstr>
      <vt:lpstr>Section 13 (ORD 1546)</vt:lpstr>
      <vt:lpstr>Taller Fence Opportunities</vt:lpstr>
      <vt:lpstr>State Route 503</vt:lpstr>
      <vt:lpstr>PowerPoint Presentation</vt:lpstr>
      <vt:lpstr>Gun Club</vt:lpstr>
      <vt:lpstr>Doesn’t apply to front yards </vt:lpstr>
      <vt:lpstr>PowerPoint Presentation</vt:lpstr>
      <vt:lpstr>East Scott Avenue</vt:lpstr>
      <vt:lpstr>PowerPoint Presentation</vt:lpstr>
      <vt:lpstr>PowerPoint Presentation</vt:lpstr>
      <vt:lpstr>Insel</vt:lpstr>
      <vt:lpstr>PowerPoint Presentation</vt:lpstr>
      <vt:lpstr>Section 14 &amp; 15 (ORD 1546)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Travis Goddard</dc:creator>
  <cp:lastModifiedBy>Travis Goddard</cp:lastModifiedBy>
  <cp:revision>1032</cp:revision>
  <cp:lastPrinted>2023-09-27T22:48:23Z</cp:lastPrinted>
  <dcterms:created xsi:type="dcterms:W3CDTF">2014-12-12T21:20:22Z</dcterms:created>
  <dcterms:modified xsi:type="dcterms:W3CDTF">2023-09-27T22:48:49Z</dcterms:modified>
</cp:coreProperties>
</file>